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0" r:id="rId4"/>
    <p:sldId id="261" r:id="rId5"/>
    <p:sldId id="258" r:id="rId6"/>
    <p:sldId id="264" r:id="rId7"/>
    <p:sldId id="262" r:id="rId8"/>
    <p:sldId id="263" r:id="rId9"/>
    <p:sldId id="270" r:id="rId10"/>
    <p:sldId id="265" r:id="rId11"/>
    <p:sldId id="266" r:id="rId12"/>
    <p:sldId id="257" r:id="rId13"/>
    <p:sldId id="259" r:id="rId14"/>
    <p:sldId id="267" r:id="rId15"/>
    <p:sldId id="268" r:id="rId16"/>
    <p:sldId id="269"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01B6E-6164-406B-83D5-2D7336ACDFCA}" v="42" dt="2021-11-01T01:10:24.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97"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2C19C3-2700-4498-98F9-096EDD28A9D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37814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C19C3-2700-4498-98F9-096EDD28A9D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234061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C19C3-2700-4498-98F9-096EDD28A9D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34034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C19C3-2700-4498-98F9-096EDD28A9D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50182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C19C3-2700-4498-98F9-096EDD28A9D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285057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2C19C3-2700-4498-98F9-096EDD28A9D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178468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2C19C3-2700-4498-98F9-096EDD28A9D2}"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218320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C19C3-2700-4498-98F9-096EDD28A9D2}"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427555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C19C3-2700-4498-98F9-096EDD28A9D2}"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104953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C19C3-2700-4498-98F9-096EDD28A9D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277922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C19C3-2700-4498-98F9-096EDD28A9D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74791-980F-4B32-87CA-5DF52188C55A}" type="slidenum">
              <a:rPr lang="en-US" smtClean="0"/>
              <a:t>‹#›</a:t>
            </a:fld>
            <a:endParaRPr lang="en-US"/>
          </a:p>
        </p:txBody>
      </p:sp>
    </p:spTree>
    <p:extLst>
      <p:ext uri="{BB962C8B-B14F-4D97-AF65-F5344CB8AC3E}">
        <p14:creationId xmlns:p14="http://schemas.microsoft.com/office/powerpoint/2010/main" val="201770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8000" b="-5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C19C3-2700-4498-98F9-096EDD28A9D2}" type="datetimeFigureOut">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74791-980F-4B32-87CA-5DF52188C55A}" type="slidenum">
              <a:rPr lang="en-US" smtClean="0"/>
              <a:t>‹#›</a:t>
            </a:fld>
            <a:endParaRPr lang="en-US"/>
          </a:p>
        </p:txBody>
      </p:sp>
    </p:spTree>
    <p:extLst>
      <p:ext uri="{BB962C8B-B14F-4D97-AF65-F5344CB8AC3E}">
        <p14:creationId xmlns:p14="http://schemas.microsoft.com/office/powerpoint/2010/main" val="30953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etnamese.cdc.gov/coronavirus/2019-ncov/vaccines/effectiveness.html" TargetMode="External"/><Relationship Id="rId2" Type="http://schemas.openxmlformats.org/officeDocument/2006/relationships/hyperlink" Target="https://vietnamese.cdc.gov/coronavirus/2019-ncov/vaccines/safety/safety-of-vaccines.html"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ld.com.vn/vac-xin-covid-19.html"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125698"/>
            <a:ext cx="7704856" cy="954107"/>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THÔNG TIN CẦN BIẾT VỀ TIÊM VẮC XIN PHÒNG COVID- 19 CHO TRẺ EM</a:t>
            </a:r>
            <a:endParaRPr lang="en-US" sz="2800" dirty="0">
              <a:latin typeface="Times New Roman" pitchFamily="18" charset="0"/>
              <a:cs typeface="Times New Roman" pitchFamily="18" charset="0"/>
            </a:endParaRPr>
          </a:p>
        </p:txBody>
      </p:sp>
      <p:pic>
        <p:nvPicPr>
          <p:cNvPr id="5" name="Picture Placeholder 7" descr="Fakenews.jpg"/>
          <p:cNvPicPr>
            <a:picLocks noChangeAspect="1"/>
          </p:cNvPicPr>
          <p:nvPr/>
        </p:nvPicPr>
        <p:blipFill>
          <a:blip r:embed="rId2"/>
          <a:stretch>
            <a:fillRect/>
          </a:stretch>
        </p:blipFill>
        <p:spPr>
          <a:xfrm>
            <a:off x="1247447" y="3645024"/>
            <a:ext cx="4016164" cy="2772000"/>
          </a:xfrm>
          <a:prstGeom prst="rect">
            <a:avLst/>
          </a:prstGeom>
        </p:spPr>
      </p:pic>
      <p:pic>
        <p:nvPicPr>
          <p:cNvPr id="6" name="Picture 5" descr="D:\0. Dịch nCoV\1. Truyen thong vacxin Covid\0. Tài liệu về Tiem chung\images1628112_VACCIN_CHO_TRE_E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250" b="65250"/>
          <a:stretch/>
        </p:blipFill>
        <p:spPr bwMode="auto">
          <a:xfrm>
            <a:off x="5261246" y="3645024"/>
            <a:ext cx="2772000" cy="27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60639" y="360352"/>
            <a:ext cx="5472607" cy="892552"/>
          </a:xfrm>
          <a:prstGeom prst="rect">
            <a:avLst/>
          </a:prstGeom>
          <a:noFill/>
          <a:ln w="28575">
            <a:noFill/>
          </a:ln>
        </p:spPr>
        <p:txBody>
          <a:bodyPr wrap="square">
            <a:spAutoFit/>
          </a:bodyPr>
          <a:lstStyle/>
          <a:p>
            <a:pPr algn="ctr" fontAlgn="auto">
              <a:spcBef>
                <a:spcPts val="0"/>
              </a:spcBef>
              <a:spcAft>
                <a:spcPts val="0"/>
              </a:spcAft>
              <a:defRPr/>
            </a:pPr>
            <a:r>
              <a:rPr lang="en-US" sz="2400" dirty="0">
                <a:ln>
                  <a:solidFill>
                    <a:srgbClr val="2D4B88"/>
                  </a:solidFill>
                </a:ln>
                <a:latin typeface="Times New Roman" pitchFamily="18" charset="0"/>
                <a:cs typeface="Times New Roman" pitchFamily="18" charset="0"/>
              </a:rPr>
              <a:t>Sở Y tế thành phố Đà Nẵng</a:t>
            </a:r>
          </a:p>
          <a:p>
            <a:pPr algn="ctr" fontAlgn="auto">
              <a:spcBef>
                <a:spcPts val="0"/>
              </a:spcBef>
              <a:spcAft>
                <a:spcPts val="0"/>
              </a:spcAft>
              <a:defRPr/>
            </a:pPr>
            <a:r>
              <a:rPr lang="en-US" sz="2800" dirty="0">
                <a:ln>
                  <a:solidFill>
                    <a:srgbClr val="2D4B88"/>
                  </a:solidFill>
                </a:ln>
                <a:latin typeface="Times New Roman" pitchFamily="18" charset="0"/>
                <a:cs typeface="Times New Roman" pitchFamily="18" charset="0"/>
              </a:rPr>
              <a:t>Trung tâm Kiểm soát </a:t>
            </a:r>
            <a:r>
              <a:rPr lang="en-US" sz="2800" dirty="0" err="1">
                <a:ln>
                  <a:solidFill>
                    <a:srgbClr val="2D4B88"/>
                  </a:solidFill>
                </a:ln>
                <a:latin typeface="Times New Roman" pitchFamily="18" charset="0"/>
                <a:cs typeface="Times New Roman" pitchFamily="18" charset="0"/>
              </a:rPr>
              <a:t>bệnh</a:t>
            </a:r>
            <a:r>
              <a:rPr lang="en-US" sz="2800" dirty="0">
                <a:ln>
                  <a:solidFill>
                    <a:srgbClr val="2D4B88"/>
                  </a:solidFill>
                </a:ln>
                <a:latin typeface="Times New Roman" pitchFamily="18" charset="0"/>
                <a:cs typeface="Times New Roman" pitchFamily="18" charset="0"/>
              </a:rPr>
              <a:t> </a:t>
            </a:r>
            <a:r>
              <a:rPr lang="en-US" sz="2800" dirty="0" err="1">
                <a:ln>
                  <a:solidFill>
                    <a:srgbClr val="2D4B88"/>
                  </a:solidFill>
                </a:ln>
                <a:latin typeface="Times New Roman" pitchFamily="18" charset="0"/>
                <a:cs typeface="Times New Roman" pitchFamily="18" charset="0"/>
              </a:rPr>
              <a:t>tật</a:t>
            </a:r>
            <a:endParaRPr lang="en-US" sz="2800" dirty="0">
              <a:ln>
                <a:solidFill>
                  <a:srgbClr val="2D4B88"/>
                </a:solidFill>
              </a:ln>
              <a:latin typeface="Times New Roman" pitchFamily="18" charset="0"/>
              <a:cs typeface="Times New Roman" pitchFamily="18" charset="0"/>
            </a:endParaRPr>
          </a:p>
        </p:txBody>
      </p:sp>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2029" y="316370"/>
            <a:ext cx="1111787" cy="104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55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80728"/>
            <a:ext cx="5472608" cy="1631216"/>
          </a:xfrm>
          <a:prstGeom prst="rect">
            <a:avLst/>
          </a:prstGeom>
        </p:spPr>
        <p:txBody>
          <a:bodyPr wrap="square">
            <a:spAutoFit/>
          </a:bodyPr>
          <a:lstStyle/>
          <a:p>
            <a:pPr>
              <a:spcBef>
                <a:spcPts val="600"/>
              </a:spcBef>
              <a:spcAft>
                <a:spcPts val="600"/>
              </a:spcAft>
            </a:pPr>
            <a:r>
              <a:rPr lang="en-US" sz="2000" b="1" dirty="0" err="1">
                <a:latin typeface="Arial" pitchFamily="34" charset="0"/>
                <a:cs typeface="Arial" pitchFamily="34" charset="0"/>
              </a:rPr>
              <a:t>Các</a:t>
            </a:r>
            <a:r>
              <a:rPr lang="en-US" sz="2000" b="1" dirty="0">
                <a:latin typeface="Arial" pitchFamily="34" charset="0"/>
                <a:cs typeface="Arial" pitchFamily="34" charset="0"/>
              </a:rPr>
              <a:t> </a:t>
            </a:r>
            <a:r>
              <a:rPr lang="en-US" sz="2000" b="1" dirty="0" err="1">
                <a:latin typeface="Arial" pitchFamily="34" charset="0"/>
                <a:cs typeface="Arial" pitchFamily="34" charset="0"/>
              </a:rPr>
              <a:t>tác</a:t>
            </a:r>
            <a:r>
              <a:rPr lang="en-US" sz="2000" b="1" dirty="0">
                <a:latin typeface="Arial" pitchFamily="34" charset="0"/>
                <a:cs typeface="Arial" pitchFamily="34" charset="0"/>
              </a:rPr>
              <a:t> </a:t>
            </a:r>
            <a:r>
              <a:rPr lang="en-US" sz="2000" b="1" dirty="0" err="1">
                <a:latin typeface="Arial" pitchFamily="34" charset="0"/>
                <a:cs typeface="Arial" pitchFamily="34" charset="0"/>
              </a:rPr>
              <a:t>dụng</a:t>
            </a:r>
            <a:r>
              <a:rPr lang="en-US" sz="2000" b="1" dirty="0">
                <a:latin typeface="Arial" pitchFamily="34" charset="0"/>
                <a:cs typeface="Arial" pitchFamily="34" charset="0"/>
              </a:rPr>
              <a:t> </a:t>
            </a:r>
            <a:r>
              <a:rPr lang="en-US" sz="2000" b="1" dirty="0" err="1">
                <a:latin typeface="Arial" pitchFamily="34" charset="0"/>
                <a:cs typeface="Arial" pitchFamily="34" charset="0"/>
              </a:rPr>
              <a:t>phụ</a:t>
            </a:r>
            <a:r>
              <a:rPr lang="en-US" sz="2000" b="1" dirty="0">
                <a:latin typeface="Arial" pitchFamily="34" charset="0"/>
                <a:cs typeface="Arial" pitchFamily="34" charset="0"/>
              </a:rPr>
              <a:t> </a:t>
            </a:r>
            <a:r>
              <a:rPr lang="en-US" sz="2000" b="1" dirty="0" err="1">
                <a:latin typeface="Arial" pitchFamily="34" charset="0"/>
                <a:cs typeface="Arial" pitchFamily="34" charset="0"/>
              </a:rPr>
              <a:t>có</a:t>
            </a:r>
            <a:r>
              <a:rPr lang="en-US" sz="2000" b="1" dirty="0">
                <a:latin typeface="Arial" pitchFamily="34" charset="0"/>
                <a:cs typeface="Arial" pitchFamily="34" charset="0"/>
              </a:rPr>
              <a:t> </a:t>
            </a:r>
            <a:r>
              <a:rPr lang="en-US" sz="2000" b="1" dirty="0" err="1">
                <a:latin typeface="Arial" pitchFamily="34" charset="0"/>
                <a:cs typeface="Arial" pitchFamily="34" charset="0"/>
              </a:rPr>
              <a:t>thể</a:t>
            </a:r>
            <a:r>
              <a:rPr lang="en-US" sz="2000" b="1" dirty="0">
                <a:latin typeface="Arial" pitchFamily="34" charset="0"/>
                <a:cs typeface="Arial" pitchFamily="34" charset="0"/>
              </a:rPr>
              <a:t> </a:t>
            </a:r>
            <a:r>
              <a:rPr lang="en-US" sz="2000" b="1" dirty="0" err="1">
                <a:latin typeface="Arial" pitchFamily="34" charset="0"/>
                <a:cs typeface="Arial" pitchFamily="34" charset="0"/>
              </a:rPr>
              <a:t>gặp</a:t>
            </a:r>
            <a:r>
              <a:rPr lang="en-US" sz="2000" b="1" dirty="0">
                <a:latin typeface="Arial" pitchFamily="34" charset="0"/>
                <a:cs typeface="Arial" pitchFamily="34" charset="0"/>
              </a:rPr>
              <a:t> </a:t>
            </a:r>
            <a:r>
              <a:rPr lang="en-US" sz="2000" b="1" dirty="0" err="1">
                <a:latin typeface="Arial" pitchFamily="34" charset="0"/>
                <a:cs typeface="Arial" pitchFamily="34" charset="0"/>
              </a:rPr>
              <a:t>như</a:t>
            </a:r>
            <a:r>
              <a:rPr lang="en-US" sz="2000" b="1" dirty="0">
                <a:latin typeface="Arial" pitchFamily="34" charset="0"/>
                <a:cs typeface="Arial" pitchFamily="34" charset="0"/>
              </a:rPr>
              <a:t>:</a:t>
            </a:r>
          </a:p>
          <a:p>
            <a:pPr>
              <a:spcBef>
                <a:spcPts val="600"/>
              </a:spcBef>
              <a:spcAft>
                <a:spcPts val="600"/>
              </a:spcAft>
            </a:pPr>
            <a:r>
              <a:rPr lang="en-US" sz="2000" dirty="0">
                <a:latin typeface="Arial" pitchFamily="34" charset="0"/>
                <a:cs typeface="Arial" pitchFamily="34" charset="0"/>
              </a:rPr>
              <a:t>- </a:t>
            </a:r>
            <a:r>
              <a:rPr lang="en-US" sz="2000" dirty="0" err="1">
                <a:latin typeface="Arial" pitchFamily="34" charset="0"/>
                <a:cs typeface="Arial" pitchFamily="34" charset="0"/>
              </a:rPr>
              <a:t>Tại</a:t>
            </a:r>
            <a:r>
              <a:rPr lang="en-US" sz="2000" dirty="0">
                <a:latin typeface="Arial" pitchFamily="34" charset="0"/>
                <a:cs typeface="Arial" pitchFamily="34" charset="0"/>
              </a:rPr>
              <a:t> </a:t>
            </a:r>
            <a:r>
              <a:rPr lang="en-US" sz="2000" dirty="0" err="1">
                <a:latin typeface="Arial" pitchFamily="34" charset="0"/>
                <a:cs typeface="Arial" pitchFamily="34" charset="0"/>
              </a:rPr>
              <a:t>vị</a:t>
            </a:r>
            <a:r>
              <a:rPr lang="en-US" sz="2000" dirty="0">
                <a:latin typeface="Arial" pitchFamily="34" charset="0"/>
                <a:cs typeface="Arial" pitchFamily="34" charset="0"/>
              </a:rPr>
              <a:t> </a:t>
            </a:r>
            <a:r>
              <a:rPr lang="en-US" sz="2000" dirty="0" err="1">
                <a:latin typeface="Arial" pitchFamily="34" charset="0"/>
                <a:cs typeface="Arial" pitchFamily="34" charset="0"/>
              </a:rPr>
              <a:t>trí</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Đau</a:t>
            </a:r>
            <a:r>
              <a:rPr lang="en-US" sz="2000" dirty="0">
                <a:latin typeface="Arial" pitchFamily="34" charset="0"/>
                <a:cs typeface="Arial" pitchFamily="34" charset="0"/>
              </a:rPr>
              <a:t>, </a:t>
            </a:r>
            <a:r>
              <a:rPr lang="en-US" sz="2000" dirty="0" err="1">
                <a:latin typeface="Arial" pitchFamily="34" charset="0"/>
                <a:cs typeface="Arial" pitchFamily="34" charset="0"/>
              </a:rPr>
              <a:t>đỏ</a:t>
            </a:r>
            <a:r>
              <a:rPr lang="en-US" sz="2000" dirty="0">
                <a:latin typeface="Arial" pitchFamily="34" charset="0"/>
                <a:cs typeface="Arial" pitchFamily="34" charset="0"/>
              </a:rPr>
              <a:t>, </a:t>
            </a:r>
            <a:r>
              <a:rPr lang="en-US" sz="2000" dirty="0" err="1">
                <a:latin typeface="Arial" pitchFamily="34" charset="0"/>
                <a:cs typeface="Arial" pitchFamily="34" charset="0"/>
              </a:rPr>
              <a:t>sưng</a:t>
            </a:r>
            <a:endParaRPr lang="en-US" sz="2000" dirty="0">
              <a:latin typeface="Arial" pitchFamily="34" charset="0"/>
              <a:cs typeface="Arial" pitchFamily="34" charset="0"/>
            </a:endParaRPr>
          </a:p>
          <a:p>
            <a:pPr>
              <a:spcBef>
                <a:spcPts val="600"/>
              </a:spcBef>
              <a:spcAft>
                <a:spcPts val="600"/>
              </a:spcAft>
            </a:pPr>
            <a:r>
              <a:rPr lang="en-US" sz="2000" dirty="0">
                <a:latin typeface="Arial" pitchFamily="34" charset="0"/>
                <a:cs typeface="Arial" pitchFamily="34" charset="0"/>
              </a:rPr>
              <a:t>- </a:t>
            </a:r>
            <a:r>
              <a:rPr lang="en-US" sz="2000" dirty="0" err="1">
                <a:latin typeface="Arial" pitchFamily="34" charset="0"/>
                <a:cs typeface="Arial" pitchFamily="34" charset="0"/>
              </a:rPr>
              <a:t>Biểu</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toàn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Mệt</a:t>
            </a:r>
            <a:r>
              <a:rPr lang="en-US" sz="2000" dirty="0">
                <a:latin typeface="Arial" pitchFamily="34" charset="0"/>
                <a:cs typeface="Arial" pitchFamily="34" charset="0"/>
              </a:rPr>
              <a:t> </a:t>
            </a:r>
            <a:r>
              <a:rPr lang="en-US" sz="2000" dirty="0" err="1">
                <a:latin typeface="Arial" pitchFamily="34" charset="0"/>
                <a:cs typeface="Arial" pitchFamily="34" charset="0"/>
              </a:rPr>
              <a:t>mỏi</a:t>
            </a:r>
            <a:r>
              <a:rPr lang="en-US" sz="2000" dirty="0">
                <a:latin typeface="Arial" pitchFamily="34" charset="0"/>
                <a:cs typeface="Arial" pitchFamily="34" charset="0"/>
              </a:rPr>
              <a:t>, </a:t>
            </a:r>
            <a:r>
              <a:rPr lang="en-US" sz="2000" dirty="0" err="1">
                <a:latin typeface="Arial" pitchFamily="34" charset="0"/>
                <a:cs typeface="Arial" pitchFamily="34" charset="0"/>
              </a:rPr>
              <a:t>đau</a:t>
            </a:r>
            <a:r>
              <a:rPr lang="en-US" sz="2000" dirty="0">
                <a:latin typeface="Arial" pitchFamily="34" charset="0"/>
                <a:cs typeface="Arial" pitchFamily="34" charset="0"/>
              </a:rPr>
              <a:t> </a:t>
            </a:r>
            <a:r>
              <a:rPr lang="en-US" sz="2000" dirty="0" err="1">
                <a:latin typeface="Arial" pitchFamily="34" charset="0"/>
                <a:cs typeface="Arial" pitchFamily="34" charset="0"/>
              </a:rPr>
              <a:t>đầu</a:t>
            </a:r>
            <a:r>
              <a:rPr lang="en-US" sz="2000" dirty="0">
                <a:latin typeface="Arial" pitchFamily="34" charset="0"/>
                <a:cs typeface="Arial" pitchFamily="34" charset="0"/>
              </a:rPr>
              <a:t>, </a:t>
            </a:r>
            <a:r>
              <a:rPr lang="en-US" sz="2000" dirty="0" err="1">
                <a:latin typeface="Arial" pitchFamily="34" charset="0"/>
                <a:cs typeface="Arial" pitchFamily="34" charset="0"/>
              </a:rPr>
              <a:t>đau</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ớn</a:t>
            </a:r>
            <a:r>
              <a:rPr lang="en-US" sz="2000" dirty="0">
                <a:latin typeface="Arial" pitchFamily="34" charset="0"/>
                <a:cs typeface="Arial" pitchFamily="34" charset="0"/>
              </a:rPr>
              <a:t> </a:t>
            </a:r>
            <a:r>
              <a:rPr lang="en-US" sz="2000" dirty="0" err="1">
                <a:latin typeface="Arial" pitchFamily="34" charset="0"/>
                <a:cs typeface="Arial" pitchFamily="34" charset="0"/>
              </a:rPr>
              <a:t>lạnh</a:t>
            </a:r>
            <a:r>
              <a:rPr lang="en-US" sz="2000" dirty="0">
                <a:latin typeface="Arial" pitchFamily="34" charset="0"/>
                <a:cs typeface="Arial" pitchFamily="34" charset="0"/>
              </a:rPr>
              <a:t>, </a:t>
            </a:r>
            <a:r>
              <a:rPr lang="en-US" sz="2000" dirty="0" err="1">
                <a:latin typeface="Arial" pitchFamily="34" charset="0"/>
                <a:cs typeface="Arial" pitchFamily="34" charset="0"/>
              </a:rPr>
              <a:t>sốt</a:t>
            </a:r>
            <a:r>
              <a:rPr lang="en-US" sz="2000" dirty="0">
                <a:latin typeface="Arial" pitchFamily="34" charset="0"/>
                <a:cs typeface="Arial" pitchFamily="34" charset="0"/>
              </a:rPr>
              <a:t>, </a:t>
            </a:r>
            <a:r>
              <a:rPr lang="en-US" sz="2000" dirty="0" err="1">
                <a:latin typeface="Arial" pitchFamily="34" charset="0"/>
                <a:cs typeface="Arial" pitchFamily="34" charset="0"/>
              </a:rPr>
              <a:t>buồn</a:t>
            </a:r>
            <a:r>
              <a:rPr lang="en-US" sz="2000" dirty="0">
                <a:latin typeface="Arial" pitchFamily="34" charset="0"/>
                <a:cs typeface="Arial" pitchFamily="34" charset="0"/>
              </a:rPr>
              <a:t> </a:t>
            </a:r>
            <a:r>
              <a:rPr lang="en-US" sz="2000" dirty="0" err="1">
                <a:latin typeface="Arial" pitchFamily="34" charset="0"/>
                <a:cs typeface="Arial" pitchFamily="34" charset="0"/>
              </a:rPr>
              <a:t>nôn</a:t>
            </a:r>
            <a:endParaRPr lang="en-US" sz="2000" dirty="0">
              <a:latin typeface="Arial" pitchFamily="34" charset="0"/>
              <a:cs typeface="Arial" pitchFamily="34" charset="0"/>
            </a:endParaRPr>
          </a:p>
        </p:txBody>
      </p:sp>
      <p:pic>
        <p:nvPicPr>
          <p:cNvPr id="5122" name="Picture 2" descr="D:\0. Dịch nCoV\1. Truyen thong vacxin Covid\0. Tài liệu về Tiem chung\Áp phích TT\Lưu ý khi tiêm\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16" t="47273" r="26210" b="37152"/>
          <a:stretch/>
        </p:blipFill>
        <p:spPr bwMode="auto">
          <a:xfrm>
            <a:off x="6088078" y="980728"/>
            <a:ext cx="2751626" cy="1511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475" y="2780928"/>
            <a:ext cx="5548526" cy="1938992"/>
          </a:xfrm>
          <a:prstGeom prst="rect">
            <a:avLst/>
          </a:prstGeom>
          <a:noFill/>
        </p:spPr>
        <p:txBody>
          <a:bodyPr wrap="square" rtlCol="0">
            <a:spAutoFit/>
          </a:bodyPr>
          <a:lstStyle/>
          <a:p>
            <a:pPr algn="just">
              <a:spcBef>
                <a:spcPts val="600"/>
              </a:spcBef>
              <a:spcAft>
                <a:spcPts val="600"/>
              </a:spcAft>
            </a:pPr>
            <a:r>
              <a:rPr lang="en-US" sz="2000" b="1" dirty="0" err="1">
                <a:latin typeface="Arial" pitchFamily="34" charset="0"/>
                <a:cs typeface="Arial" pitchFamily="34" charset="0"/>
              </a:rPr>
              <a:t>Cách</a:t>
            </a:r>
            <a:r>
              <a:rPr lang="en-US" sz="2000" b="1" dirty="0">
                <a:latin typeface="Arial" pitchFamily="34" charset="0"/>
                <a:cs typeface="Arial" pitchFamily="34" charset="0"/>
              </a:rPr>
              <a:t> </a:t>
            </a:r>
            <a:r>
              <a:rPr lang="en-US" sz="2000" b="1" dirty="0" err="1">
                <a:latin typeface="Arial" pitchFamily="34" charset="0"/>
                <a:cs typeface="Arial" pitchFamily="34" charset="0"/>
              </a:rPr>
              <a:t>xử</a:t>
            </a:r>
            <a:r>
              <a:rPr lang="en-US" sz="2000" b="1" dirty="0">
                <a:latin typeface="Arial" pitchFamily="34" charset="0"/>
                <a:cs typeface="Arial" pitchFamily="34" charset="0"/>
              </a:rPr>
              <a:t> </a:t>
            </a:r>
            <a:r>
              <a:rPr lang="en-US" sz="2000" b="1" dirty="0" err="1">
                <a:latin typeface="Arial" pitchFamily="34" charset="0"/>
                <a:cs typeface="Arial" pitchFamily="34" charset="0"/>
              </a:rPr>
              <a:t>trí</a:t>
            </a:r>
            <a:r>
              <a:rPr lang="en-US" sz="2000" b="1" dirty="0">
                <a:latin typeface="Arial" pitchFamily="34" charset="0"/>
                <a:cs typeface="Arial" pitchFamily="34" charset="0"/>
              </a:rPr>
              <a:t>: </a:t>
            </a:r>
          </a:p>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Trao</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bác</a:t>
            </a:r>
            <a:r>
              <a:rPr lang="en-US" sz="2000" dirty="0">
                <a:latin typeface="Arial" pitchFamily="34" charset="0"/>
                <a:cs typeface="Arial" pitchFamily="34" charset="0"/>
              </a:rPr>
              <a:t> </a:t>
            </a:r>
            <a:r>
              <a:rPr lang="en-US" sz="2000" dirty="0" err="1">
                <a:latin typeface="Arial" pitchFamily="34" charset="0"/>
                <a:cs typeface="Arial" pitchFamily="34" charset="0"/>
              </a:rPr>
              <a:t>sĩ</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thuốc</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giảm</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triệu</a:t>
            </a:r>
            <a:r>
              <a:rPr lang="en-US" sz="2000" dirty="0">
                <a:latin typeface="Arial" pitchFamily="34" charset="0"/>
                <a:cs typeface="Arial" pitchFamily="34" charset="0"/>
              </a:rPr>
              <a:t> </a:t>
            </a:r>
            <a:r>
              <a:rPr lang="en-US" sz="2000" dirty="0" err="1">
                <a:latin typeface="Arial" pitchFamily="34" charset="0"/>
                <a:cs typeface="Arial" pitchFamily="34" charset="0"/>
              </a:rPr>
              <a:t>chứng</a:t>
            </a:r>
            <a:r>
              <a:rPr lang="en-US" sz="2000">
                <a:latin typeface="Arial" pitchFamily="34" charset="0"/>
                <a:cs typeface="Arial" pitchFamily="34" charset="0"/>
              </a:rPr>
              <a:t>. </a:t>
            </a:r>
            <a:endParaRPr lang="en-US" sz="2000" dirty="0">
              <a:latin typeface="Arial" pitchFamily="34" charset="0"/>
              <a:cs typeface="Arial" pitchFamily="34" charset="0"/>
            </a:endParaRPr>
          </a:p>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Bên</a:t>
            </a:r>
            <a:r>
              <a:rPr lang="en-US" sz="2000" dirty="0">
                <a:latin typeface="Arial" pitchFamily="34" charset="0"/>
                <a:cs typeface="Arial" pitchFamily="34" charset="0"/>
              </a:rPr>
              <a:t> </a:t>
            </a:r>
            <a:r>
              <a:rPr lang="en-US" sz="2000" dirty="0" err="1">
                <a:latin typeface="Arial" pitchFamily="34" charset="0"/>
                <a:cs typeface="Arial" pitchFamily="34" charset="0"/>
              </a:rPr>
              <a:t>cạnh</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giảm</a:t>
            </a:r>
            <a:r>
              <a:rPr lang="en-US" sz="2000" dirty="0">
                <a:latin typeface="Arial" pitchFamily="34" charset="0"/>
                <a:cs typeface="Arial" pitchFamily="34" charset="0"/>
              </a:rPr>
              <a:t> </a:t>
            </a:r>
            <a:r>
              <a:rPr lang="en-US" sz="2000" dirty="0" err="1">
                <a:latin typeface="Arial" pitchFamily="34" charset="0"/>
                <a:cs typeface="Arial" pitchFamily="34" charset="0"/>
              </a:rPr>
              <a:t>khó</a:t>
            </a:r>
            <a:r>
              <a:rPr lang="en-US" sz="2000" dirty="0">
                <a:latin typeface="Arial" pitchFamily="34" charset="0"/>
                <a:cs typeface="Arial" pitchFamily="34" charset="0"/>
              </a:rPr>
              <a:t> </a:t>
            </a:r>
            <a:r>
              <a:rPr lang="en-US" sz="2000" dirty="0" err="1">
                <a:latin typeface="Arial" pitchFamily="34" charset="0"/>
                <a:cs typeface="Arial" pitchFamily="34" charset="0"/>
              </a:rPr>
              <a:t>chịu</a:t>
            </a:r>
            <a:r>
              <a:rPr lang="en-US" sz="2000" dirty="0">
                <a:latin typeface="Arial" pitchFamily="34" charset="0"/>
                <a:cs typeface="Arial" pitchFamily="34" charset="0"/>
              </a:rPr>
              <a:t> do </a:t>
            </a:r>
            <a:r>
              <a:rPr lang="en-US" sz="2000" dirty="0" err="1">
                <a:latin typeface="Arial" pitchFamily="34" charset="0"/>
                <a:cs typeface="Arial" pitchFamily="34" charset="0"/>
              </a:rPr>
              <a:t>sốt</a:t>
            </a:r>
            <a:r>
              <a:rPr lang="en-US" sz="2000" dirty="0">
                <a:latin typeface="Arial" pitchFamily="34" charset="0"/>
                <a:cs typeface="Arial" pitchFamily="34" charset="0"/>
              </a:rPr>
              <a:t>, </a:t>
            </a:r>
            <a:r>
              <a:rPr lang="en-US" sz="2000" dirty="0" err="1">
                <a:latin typeface="Arial" pitchFamily="34" charset="0"/>
                <a:cs typeface="Arial" pitchFamily="34" charset="0"/>
              </a:rPr>
              <a:t>hãy</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uống</a:t>
            </a:r>
            <a:r>
              <a:rPr lang="en-US" sz="2000" dirty="0">
                <a:latin typeface="Arial" pitchFamily="34" charset="0"/>
                <a:cs typeface="Arial" pitchFamily="34" charset="0"/>
              </a:rPr>
              <a:t> </a:t>
            </a:r>
            <a:r>
              <a:rPr lang="en-US" sz="2000" dirty="0" err="1">
                <a:latin typeface="Arial" pitchFamily="34" charset="0"/>
                <a:cs typeface="Arial" pitchFamily="34" charset="0"/>
              </a:rPr>
              <a:t>nhiều</a:t>
            </a:r>
            <a:r>
              <a:rPr lang="en-US" sz="2000" dirty="0">
                <a:latin typeface="Arial" pitchFamily="34" charset="0"/>
                <a:cs typeface="Arial" pitchFamily="34" charset="0"/>
              </a:rPr>
              <a:t> </a:t>
            </a:r>
            <a:r>
              <a:rPr lang="en-US" sz="2000" dirty="0" err="1">
                <a:latin typeface="Arial" pitchFamily="34" charset="0"/>
                <a:cs typeface="Arial" pitchFamily="34" charset="0"/>
              </a:rPr>
              <a:t>nước</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ăn</a:t>
            </a:r>
            <a:r>
              <a:rPr lang="en-US" sz="2000" dirty="0">
                <a:latin typeface="Arial" pitchFamily="34" charset="0"/>
                <a:cs typeface="Arial" pitchFamily="34" charset="0"/>
              </a:rPr>
              <a:t> </a:t>
            </a:r>
            <a:r>
              <a:rPr lang="en-US" sz="2000" dirty="0" err="1">
                <a:latin typeface="Arial" pitchFamily="34" charset="0"/>
                <a:cs typeface="Arial" pitchFamily="34" charset="0"/>
              </a:rPr>
              <a:t>mặc</a:t>
            </a:r>
            <a:r>
              <a:rPr lang="en-US" sz="2000" dirty="0">
                <a:latin typeface="Arial" pitchFamily="34" charset="0"/>
                <a:cs typeface="Arial" pitchFamily="34" charset="0"/>
              </a:rPr>
              <a:t> </a:t>
            </a:r>
            <a:r>
              <a:rPr lang="en-US" sz="2000" dirty="0" err="1">
                <a:latin typeface="Arial" pitchFamily="34" charset="0"/>
                <a:cs typeface="Arial" pitchFamily="34" charset="0"/>
              </a:rPr>
              <a:t>thoáng</a:t>
            </a:r>
            <a:r>
              <a:rPr lang="en-US" sz="2000" dirty="0">
                <a:latin typeface="Arial" pitchFamily="34" charset="0"/>
                <a:cs typeface="Arial" pitchFamily="34" charset="0"/>
              </a:rPr>
              <a:t>. </a:t>
            </a:r>
          </a:p>
        </p:txBody>
      </p:sp>
      <p:pic>
        <p:nvPicPr>
          <p:cNvPr id="7" name="Picture 2" descr="D:\0. Dịch nCoV\1. Truyen thong vacxin Covid\0. Tài liệu về Tiem chung\VACCIN_CHO_TRE_EM.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37" t="68750" r="57364" b="20341"/>
          <a:stretch/>
        </p:blipFill>
        <p:spPr bwMode="auto">
          <a:xfrm>
            <a:off x="6275759" y="3861048"/>
            <a:ext cx="2376264" cy="18651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2" y="6521629"/>
            <a:ext cx="8319229" cy="307777"/>
          </a:xfrm>
          <a:prstGeom prst="rect">
            <a:avLst/>
          </a:prstGeom>
        </p:spPr>
        <p:txBody>
          <a:bodyPr wrap="square">
            <a:spAutoFit/>
          </a:bodyPr>
          <a:lstStyle/>
          <a:p>
            <a:pPr algn="ctr"/>
            <a:r>
              <a:rPr lang="vi-VN" sz="1400" i="1" dirty="0"/>
              <a:t>Dịch Covid-19 nguy hiểm hơn rất nhiều so với bất kỳ rủi ro nào có thể có khi tiêm vắc xin.</a:t>
            </a:r>
            <a:endParaRPr lang="en-US" sz="1400" i="1" dirty="0"/>
          </a:p>
        </p:txBody>
      </p:sp>
      <p:sp>
        <p:nvSpPr>
          <p:cNvPr id="9" name="TextBox 8"/>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382393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412776"/>
            <a:ext cx="5472608" cy="4401205"/>
          </a:xfrm>
          <a:prstGeom prst="rect">
            <a:avLst/>
          </a:prstGeom>
        </p:spPr>
        <p:txBody>
          <a:bodyPr wrap="square">
            <a:spAutoFit/>
          </a:bodyPr>
          <a:lstStyle/>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Đặc</a:t>
            </a:r>
            <a:r>
              <a:rPr lang="en-US" sz="2000" dirty="0">
                <a:latin typeface="Arial" pitchFamily="34" charset="0"/>
                <a:cs typeface="Arial" pitchFamily="34" charset="0"/>
              </a:rPr>
              <a:t> </a:t>
            </a:r>
            <a:r>
              <a:rPr lang="en-US" sz="2000" dirty="0" err="1">
                <a:latin typeface="Arial" pitchFamily="34" charset="0"/>
                <a:cs typeface="Arial" pitchFamily="34" charset="0"/>
              </a:rPr>
              <a:t>biệt</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dõi</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nếu</a:t>
            </a:r>
            <a:r>
              <a:rPr lang="en-US" sz="2000" dirty="0">
                <a:latin typeface="Arial" pitchFamily="34" charset="0"/>
                <a:cs typeface="Arial" pitchFamily="34" charset="0"/>
              </a:rPr>
              <a:t>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vết</a:t>
            </a:r>
            <a:r>
              <a:rPr lang="en-US" sz="2000" dirty="0">
                <a:latin typeface="Arial" pitchFamily="34" charset="0"/>
                <a:cs typeface="Arial" pitchFamily="34" charset="0"/>
              </a:rPr>
              <a:t> </a:t>
            </a:r>
            <a:r>
              <a:rPr lang="en-US" sz="2000" dirty="0" err="1">
                <a:latin typeface="Arial" pitchFamily="34" charset="0"/>
                <a:cs typeface="Arial" pitchFamily="34" charset="0"/>
              </a:rPr>
              <a:t>đỏ</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vết</a:t>
            </a:r>
            <a:r>
              <a:rPr lang="en-US" sz="2000" dirty="0">
                <a:latin typeface="Arial" pitchFamily="34" charset="0"/>
                <a:cs typeface="Arial" pitchFamily="34" charset="0"/>
              </a:rPr>
              <a:t> </a:t>
            </a:r>
            <a:r>
              <a:rPr lang="en-US" sz="2000" dirty="0" err="1">
                <a:latin typeface="Arial" pitchFamily="34" charset="0"/>
                <a:cs typeface="Arial" pitchFamily="34" charset="0"/>
              </a:rPr>
              <a:t>thương</a:t>
            </a:r>
            <a:r>
              <a:rPr lang="en-US" sz="2000" dirty="0">
                <a:latin typeface="Arial" pitchFamily="34" charset="0"/>
                <a:cs typeface="Arial" pitchFamily="34" charset="0"/>
              </a:rPr>
              <a:t> </a:t>
            </a:r>
            <a:r>
              <a:rPr lang="en-US" sz="2000" dirty="0" err="1">
                <a:latin typeface="Arial" pitchFamily="34" charset="0"/>
                <a:cs typeface="Arial" pitchFamily="34" charset="0"/>
              </a:rPr>
              <a:t>nơi</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trở</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nặng</a:t>
            </a:r>
            <a:r>
              <a:rPr lang="en-US" sz="2000" dirty="0">
                <a:latin typeface="Arial" pitchFamily="34" charset="0"/>
                <a:cs typeface="Arial" pitchFamily="34" charset="0"/>
              </a:rPr>
              <a:t> </a:t>
            </a:r>
            <a:r>
              <a:rPr lang="en-US" sz="2000" dirty="0" err="1">
                <a:latin typeface="Arial" pitchFamily="34" charset="0"/>
                <a:cs typeface="Arial" pitchFamily="34" charset="0"/>
              </a:rPr>
              <a:t>hơn</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24 </a:t>
            </a:r>
            <a:r>
              <a:rPr lang="en-US" sz="2000" dirty="0" err="1">
                <a:latin typeface="Arial" pitchFamily="34" charset="0"/>
                <a:cs typeface="Arial" pitchFamily="34" charset="0"/>
              </a:rPr>
              <a:t>giờ</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nếu</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tác</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phụ</a:t>
            </a:r>
            <a:r>
              <a:rPr lang="en-US" sz="2000" dirty="0">
                <a:latin typeface="Arial" pitchFamily="34" charset="0"/>
                <a:cs typeface="Arial" pitchFamily="34" charset="0"/>
              </a:rPr>
              <a:t> ở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khiến</a:t>
            </a:r>
            <a:r>
              <a:rPr lang="en-US" sz="2000" dirty="0">
                <a:latin typeface="Arial" pitchFamily="34" charset="0"/>
                <a:cs typeface="Arial" pitchFamily="34" charset="0"/>
              </a:rPr>
              <a:t> </a:t>
            </a:r>
            <a:r>
              <a:rPr lang="en-US" sz="2000" dirty="0" err="1">
                <a:latin typeface="Arial" pitchFamily="34" charset="0"/>
                <a:cs typeface="Arial" pitchFamily="34" charset="0"/>
              </a:rPr>
              <a:t>phụ</a:t>
            </a:r>
            <a:r>
              <a:rPr lang="en-US" sz="2000" dirty="0">
                <a:latin typeface="Arial" pitchFamily="34" charset="0"/>
                <a:cs typeface="Arial" pitchFamily="34" charset="0"/>
              </a:rPr>
              <a:t> </a:t>
            </a:r>
            <a:r>
              <a:rPr lang="en-US" sz="2000" dirty="0" err="1">
                <a:latin typeface="Arial" pitchFamily="34" charset="0"/>
                <a:cs typeface="Arial" pitchFamily="34" charset="0"/>
              </a:rPr>
              <a:t>huynh</a:t>
            </a:r>
            <a:r>
              <a:rPr lang="en-US" sz="2000" dirty="0">
                <a:latin typeface="Arial" pitchFamily="34" charset="0"/>
                <a:cs typeface="Arial" pitchFamily="34" charset="0"/>
              </a:rPr>
              <a:t> lo </a:t>
            </a:r>
            <a:r>
              <a:rPr lang="en-US" sz="2000" dirty="0" err="1">
                <a:latin typeface="Arial" pitchFamily="34" charset="0"/>
                <a:cs typeface="Arial" pitchFamily="34" charset="0"/>
              </a:rPr>
              <a:t>lắng</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dường</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biến</a:t>
            </a:r>
            <a:r>
              <a:rPr lang="en-US" sz="2000" dirty="0">
                <a:latin typeface="Arial" pitchFamily="34" charset="0"/>
                <a:cs typeface="Arial" pitchFamily="34" charset="0"/>
              </a:rPr>
              <a:t> </a:t>
            </a:r>
            <a:r>
              <a:rPr lang="en-US" sz="2000" dirty="0" err="1">
                <a:latin typeface="Arial" pitchFamily="34" charset="0"/>
                <a:cs typeface="Arial" pitchFamily="34" charset="0"/>
              </a:rPr>
              <a:t>mất</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vài</a:t>
            </a:r>
            <a:r>
              <a:rPr lang="en-US" sz="2000" dirty="0">
                <a:latin typeface="Arial" pitchFamily="34" charset="0"/>
                <a:cs typeface="Arial" pitchFamily="34" charset="0"/>
              </a:rPr>
              <a:t> </a:t>
            </a:r>
            <a:r>
              <a:rPr lang="en-US" sz="2000" dirty="0" err="1">
                <a:latin typeface="Arial" pitchFamily="34" charset="0"/>
                <a:cs typeface="Arial" pitchFamily="34" charset="0"/>
              </a:rPr>
              <a:t>ngày</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liên</a:t>
            </a:r>
            <a:r>
              <a:rPr lang="en-US" sz="2000" dirty="0">
                <a:latin typeface="Arial" pitchFamily="34" charset="0"/>
                <a:cs typeface="Arial" pitchFamily="34" charset="0"/>
              </a:rPr>
              <a:t> </a:t>
            </a:r>
            <a:r>
              <a:rPr lang="en-US" sz="2000" dirty="0" err="1">
                <a:latin typeface="Arial" pitchFamily="34" charset="0"/>
                <a:cs typeface="Arial" pitchFamily="34" charset="0"/>
              </a:rPr>
              <a:t>hệ</a:t>
            </a:r>
            <a:r>
              <a:rPr lang="en-US" sz="2000" dirty="0">
                <a:latin typeface="Arial" pitchFamily="34" charset="0"/>
                <a:cs typeface="Arial" pitchFamily="34" charset="0"/>
              </a:rPr>
              <a:t> </a:t>
            </a:r>
            <a:r>
              <a:rPr lang="en-US" sz="2000" dirty="0" err="1">
                <a:latin typeface="Arial" pitchFamily="34" charset="0"/>
                <a:cs typeface="Arial" pitchFamily="34" charset="0"/>
              </a:rPr>
              <a:t>ngay</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y </a:t>
            </a:r>
            <a:r>
              <a:rPr lang="en-US" sz="2000" dirty="0" err="1">
                <a:latin typeface="Arial" pitchFamily="34" charset="0"/>
                <a:cs typeface="Arial" pitchFamily="34" charset="0"/>
              </a:rPr>
              <a:t>tế</a:t>
            </a:r>
            <a:r>
              <a:rPr lang="en-US" sz="2000" dirty="0">
                <a:latin typeface="Arial" pitchFamily="34" charset="0"/>
                <a:cs typeface="Arial" pitchFamily="34" charset="0"/>
              </a:rPr>
              <a:t> </a:t>
            </a:r>
            <a:r>
              <a:rPr lang="en-US" sz="2000" dirty="0" err="1">
                <a:latin typeface="Arial" pitchFamily="34" charset="0"/>
                <a:cs typeface="Arial" pitchFamily="34" charset="0"/>
              </a:rPr>
              <a:t>gần</a:t>
            </a:r>
            <a:r>
              <a:rPr lang="en-US" sz="2000" dirty="0">
                <a:latin typeface="Arial" pitchFamily="34" charset="0"/>
                <a:cs typeface="Arial" pitchFamily="34" charset="0"/>
              </a:rPr>
              <a:t> </a:t>
            </a:r>
            <a:r>
              <a:rPr lang="en-US" sz="2000" dirty="0" err="1">
                <a:latin typeface="Arial" pitchFamily="34" charset="0"/>
                <a:cs typeface="Arial" pitchFamily="34" charset="0"/>
              </a:rPr>
              <a:t>nhất</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a:t>
            </a:r>
          </a:p>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gian</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xây</a:t>
            </a:r>
            <a:r>
              <a:rPr lang="en-US" sz="2000" dirty="0">
                <a:latin typeface="Arial" pitchFamily="34" charset="0"/>
                <a:cs typeface="Arial" pitchFamily="34" charset="0"/>
              </a:rPr>
              <a:t> </a:t>
            </a:r>
            <a:r>
              <a:rPr lang="en-US" sz="2000" dirty="0" err="1">
                <a:latin typeface="Arial" pitchFamily="34" charset="0"/>
                <a:cs typeface="Arial" pitchFamily="34" charset="0"/>
              </a:rPr>
              <a:t>dựng</a:t>
            </a:r>
            <a:r>
              <a:rPr lang="en-US" sz="2000" dirty="0">
                <a:latin typeface="Arial" pitchFamily="34" charset="0"/>
                <a:cs typeface="Arial" pitchFamily="34" charset="0"/>
              </a:rPr>
              <a:t>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bảo</a:t>
            </a:r>
            <a:r>
              <a:rPr lang="en-US" sz="2000" dirty="0">
                <a:latin typeface="Arial" pitchFamily="34" charset="0"/>
                <a:cs typeface="Arial" pitchFamily="34" charset="0"/>
              </a:rPr>
              <a:t> </a:t>
            </a:r>
            <a:r>
              <a:rPr lang="en-US" sz="2000" dirty="0" err="1">
                <a:latin typeface="Arial" pitchFamily="34" charset="0"/>
                <a:cs typeface="Arial" pitchFamily="34" charset="0"/>
              </a:rPr>
              <a:t>vệ</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phòng</a:t>
            </a:r>
            <a:r>
              <a:rPr lang="en-US" sz="2000" dirty="0">
                <a:latin typeface="Arial" pitchFamily="34" charset="0"/>
                <a:cs typeface="Arial" pitchFamily="34" charset="0"/>
              </a:rPr>
              <a:t>.</a:t>
            </a:r>
          </a:p>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Tuy</a:t>
            </a:r>
            <a:r>
              <a:rPr lang="en-US" sz="2000" dirty="0">
                <a:latin typeface="Arial" pitchFamily="34" charset="0"/>
                <a:cs typeface="Arial" pitchFamily="34" charset="0"/>
              </a:rPr>
              <a:t> </a:t>
            </a:r>
            <a:r>
              <a:rPr lang="en-US" sz="2000" dirty="0" err="1">
                <a:latin typeface="Arial" pitchFamily="34" charset="0"/>
                <a:cs typeface="Arial" pitchFamily="34" charset="0"/>
              </a:rPr>
              <a:t>nhiên</a:t>
            </a:r>
            <a:r>
              <a:rPr lang="en-US" sz="2000" dirty="0">
                <a:latin typeface="Arial" pitchFamily="34" charset="0"/>
                <a:cs typeface="Arial" pitchFamily="34" charset="0"/>
              </a:rPr>
              <a:t> </a:t>
            </a:r>
            <a:r>
              <a:rPr lang="en-US" sz="2000" dirty="0" err="1">
                <a:latin typeface="Arial" pitchFamily="34" charset="0"/>
                <a:cs typeface="Arial" pitchFamily="34" charset="0"/>
              </a:rPr>
              <a:t>bên</a:t>
            </a:r>
            <a:r>
              <a:rPr lang="en-US" sz="2000" dirty="0">
                <a:latin typeface="Arial" pitchFamily="34" charset="0"/>
                <a:cs typeface="Arial" pitchFamily="34" charset="0"/>
              </a:rPr>
              <a:t> </a:t>
            </a:r>
            <a:r>
              <a:rPr lang="en-US" sz="2000" dirty="0" err="1">
                <a:latin typeface="Arial" pitchFamily="34" charset="0"/>
                <a:cs typeface="Arial" pitchFamily="34" charset="0"/>
              </a:rPr>
              <a:t>cạnh</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phòng</a:t>
            </a:r>
            <a:r>
              <a:rPr lang="en-US" sz="2000" dirty="0">
                <a:latin typeface="Arial" pitchFamily="34" charset="0"/>
                <a:cs typeface="Arial" pitchFamily="34" charset="0"/>
              </a:rPr>
              <a:t> </a:t>
            </a:r>
            <a:r>
              <a:rPr lang="en-US" sz="2000" dirty="0" err="1">
                <a:latin typeface="Arial" pitchFamily="34" charset="0"/>
                <a:cs typeface="Arial" pitchFamily="34" charset="0"/>
              </a:rPr>
              <a:t>vắc</a:t>
            </a:r>
            <a:r>
              <a:rPr lang="en-US" sz="2000" dirty="0">
                <a:latin typeface="Arial" pitchFamily="34" charset="0"/>
                <a:cs typeface="Arial" pitchFamily="34" charset="0"/>
              </a:rPr>
              <a:t> </a:t>
            </a:r>
            <a:r>
              <a:rPr lang="en-US" sz="2000" dirty="0" err="1">
                <a:latin typeface="Arial" pitchFamily="34" charset="0"/>
                <a:cs typeface="Arial" pitchFamily="34" charset="0"/>
              </a:rPr>
              <a:t>xin</a:t>
            </a:r>
            <a:r>
              <a:rPr lang="en-US" sz="2000" dirty="0">
                <a:latin typeface="Arial" pitchFamily="34" charset="0"/>
                <a:cs typeface="Arial" pitchFamily="34" charset="0"/>
              </a:rPr>
              <a:t>, </a:t>
            </a:r>
            <a:r>
              <a:rPr lang="en-US" sz="2000" dirty="0" err="1">
                <a:latin typeface="Arial" pitchFamily="34" charset="0"/>
                <a:cs typeface="Arial" pitchFamily="34" charset="0"/>
              </a:rPr>
              <a:t>vẫn</a:t>
            </a:r>
            <a:r>
              <a:rPr lang="en-US" sz="2000" dirty="0">
                <a:latin typeface="Arial" pitchFamily="34" charset="0"/>
                <a:cs typeface="Arial" pitchFamily="34" charset="0"/>
              </a:rPr>
              <a:t> </a:t>
            </a:r>
            <a:r>
              <a:rPr lang="en-US" sz="2000" dirty="0" err="1">
                <a:latin typeface="Arial" pitchFamily="34" charset="0"/>
                <a:cs typeface="Arial" pitchFamily="34" charset="0"/>
              </a:rPr>
              <a:t>rất</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tuân</a:t>
            </a:r>
            <a:r>
              <a:rPr lang="en-US" sz="2000" dirty="0">
                <a:latin typeface="Arial" pitchFamily="34" charset="0"/>
                <a:cs typeface="Arial" pitchFamily="34" charset="0"/>
              </a:rPr>
              <a:t> </a:t>
            </a:r>
            <a:r>
              <a:rPr lang="en-US" sz="2000" dirty="0" err="1">
                <a:latin typeface="Arial" pitchFamily="34" charset="0"/>
                <a:cs typeface="Arial" pitchFamily="34" charset="0"/>
              </a:rPr>
              <a:t>thủ</a:t>
            </a:r>
            <a:r>
              <a:rPr lang="en-US" sz="2000" dirty="0">
                <a:latin typeface="Arial" pitchFamily="34" charset="0"/>
                <a:cs typeface="Arial" pitchFamily="34" charset="0"/>
              </a:rPr>
              <a:t> 5K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đạt</a:t>
            </a:r>
            <a:r>
              <a:rPr lang="en-US" sz="2000" dirty="0">
                <a:latin typeface="Arial" pitchFamily="34" charset="0"/>
                <a:cs typeface="Arial" pitchFamily="34" charset="0"/>
              </a:rPr>
              <a:t> </a:t>
            </a:r>
            <a:r>
              <a:rPr lang="en-US" sz="2000" dirty="0" err="1">
                <a:latin typeface="Arial" pitchFamily="34" charset="0"/>
                <a:cs typeface="Arial" pitchFamily="34" charset="0"/>
              </a:rPr>
              <a:t>hiệu</a:t>
            </a:r>
            <a:r>
              <a:rPr lang="en-US" sz="2000" dirty="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nhất</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tác</a:t>
            </a:r>
            <a:r>
              <a:rPr lang="en-US" sz="2000" dirty="0">
                <a:latin typeface="Arial" pitchFamily="34" charset="0"/>
                <a:cs typeface="Arial" pitchFamily="34" charset="0"/>
              </a:rPr>
              <a:t> </a:t>
            </a:r>
            <a:r>
              <a:rPr lang="en-US" sz="2000" dirty="0" err="1">
                <a:latin typeface="Arial" pitchFamily="34" charset="0"/>
                <a:cs typeface="Arial" pitchFamily="34" charset="0"/>
              </a:rPr>
              <a:t>phòng</a:t>
            </a:r>
            <a:r>
              <a:rPr lang="en-US" sz="2000" dirty="0">
                <a:latin typeface="Arial" pitchFamily="34" charset="0"/>
                <a:cs typeface="Arial" pitchFamily="34" charset="0"/>
              </a:rPr>
              <a:t> </a:t>
            </a:r>
            <a:r>
              <a:rPr lang="en-US" sz="2000" dirty="0" err="1">
                <a:latin typeface="Arial" pitchFamily="34" charset="0"/>
                <a:cs typeface="Arial" pitchFamily="34" charset="0"/>
              </a:rPr>
              <a:t>chống</a:t>
            </a:r>
            <a:r>
              <a:rPr lang="en-US" sz="2000" dirty="0">
                <a:latin typeface="Arial" pitchFamily="34" charset="0"/>
                <a:cs typeface="Arial" pitchFamily="34" charset="0"/>
              </a:rPr>
              <a:t> </a:t>
            </a:r>
            <a:r>
              <a:rPr lang="en-US" sz="2000" dirty="0" err="1">
                <a:latin typeface="Arial" pitchFamily="34" charset="0"/>
                <a:cs typeface="Arial" pitchFamily="34" charset="0"/>
              </a:rPr>
              <a:t>dịch</a:t>
            </a:r>
            <a:r>
              <a:rPr lang="en-US" sz="2000" dirty="0">
                <a:latin typeface="Arial" pitchFamily="34" charset="0"/>
                <a:cs typeface="Arial" pitchFamily="34" charset="0"/>
              </a:rPr>
              <a:t> COVID-19.</a:t>
            </a:r>
          </a:p>
        </p:txBody>
      </p:sp>
      <p:pic>
        <p:nvPicPr>
          <p:cNvPr id="6147" name="Picture 3" descr="D:\0. Dịch nCoV\1. Truyen thong vacxin Covid\0. Tài liệu về Tiem chung\Áp phích TT\Lưu ý khi tiêm\10.jpg"/>
          <p:cNvPicPr>
            <a:picLocks noChangeAspect="1" noChangeArrowheads="1"/>
          </p:cNvPicPr>
          <p:nvPr/>
        </p:nvPicPr>
        <p:blipFill rotWithShape="1">
          <a:blip r:embed="rId2">
            <a:extLst>
              <a:ext uri="{28A0092B-C50C-407E-A947-70E740481C1C}">
                <a14:useLocalDpi xmlns:a14="http://schemas.microsoft.com/office/drawing/2010/main" val="0"/>
              </a:ext>
            </a:extLst>
          </a:blip>
          <a:srcRect l="74981" t="70303" r="2813" b="17576"/>
          <a:stretch/>
        </p:blipFill>
        <p:spPr bwMode="auto">
          <a:xfrm>
            <a:off x="6483930" y="1384109"/>
            <a:ext cx="2342050" cy="20911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148" name="Picture 4" descr="D:\0. Dịch nCoV\1. Truyen thong vacxin Covid\0. Tài liệu về Tiem chung\Áp phích TT\Lưu ý khi tiêm\10.jpg"/>
          <p:cNvPicPr>
            <a:picLocks noChangeAspect="1" noChangeArrowheads="1"/>
          </p:cNvPicPr>
          <p:nvPr/>
        </p:nvPicPr>
        <p:blipFill rotWithShape="1">
          <a:blip r:embed="rId2">
            <a:extLst>
              <a:ext uri="{28A0092B-C50C-407E-A947-70E740481C1C}">
                <a14:useLocalDpi xmlns:a14="http://schemas.microsoft.com/office/drawing/2010/main" val="0"/>
              </a:ext>
            </a:extLst>
          </a:blip>
          <a:srcRect t="15273" r="77757" b="72849"/>
          <a:stretch/>
        </p:blipFill>
        <p:spPr bwMode="auto">
          <a:xfrm>
            <a:off x="6286766" y="3789040"/>
            <a:ext cx="2779289" cy="24278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ectangle 9"/>
          <p:cNvSpPr/>
          <p:nvPr/>
        </p:nvSpPr>
        <p:spPr>
          <a:xfrm>
            <a:off x="539552" y="6521629"/>
            <a:ext cx="8319229" cy="307777"/>
          </a:xfrm>
          <a:prstGeom prst="rect">
            <a:avLst/>
          </a:prstGeom>
        </p:spPr>
        <p:txBody>
          <a:bodyPr wrap="square">
            <a:spAutoFit/>
          </a:bodyPr>
          <a:lstStyle/>
          <a:p>
            <a:pPr algn="ctr"/>
            <a:r>
              <a:rPr lang="vi-VN" sz="1400" i="1" dirty="0"/>
              <a:t>Dịch Covid-19 nguy hiểm hơn rất nhiều so với bất kỳ rủi ro nào có thể có khi tiêm vắc xin.</a:t>
            </a:r>
            <a:endParaRPr lang="en-US" sz="1400" i="1" dirty="0"/>
          </a:p>
        </p:txBody>
      </p:sp>
      <p:sp>
        <p:nvSpPr>
          <p:cNvPr id="11" name="TextBox 10"/>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356626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08719"/>
            <a:ext cx="7764483" cy="3426579"/>
          </a:xfrm>
          <a:prstGeom prst="rect">
            <a:avLst/>
          </a:prstGeom>
        </p:spPr>
        <p:txBody>
          <a:bodyPr wrap="square">
            <a:spAutoFit/>
          </a:bodyPr>
          <a:lstStyle/>
          <a:p>
            <a:pPr lvl="0">
              <a:spcBef>
                <a:spcPts val="200"/>
              </a:spcBef>
              <a:spcAft>
                <a:spcPts val="200"/>
              </a:spcAft>
            </a:pPr>
            <a:r>
              <a:rPr lang="en-US" sz="2000" b="1" dirty="0" err="1">
                <a:latin typeface="Arial" pitchFamily="34" charset="0"/>
                <a:cs typeface="Arial" pitchFamily="34" charset="0"/>
              </a:rPr>
              <a:t>Một</a:t>
            </a:r>
            <a:r>
              <a:rPr lang="en-US" sz="2000" b="1" dirty="0">
                <a:latin typeface="Arial" pitchFamily="34" charset="0"/>
                <a:cs typeface="Arial" pitchFamily="34" charset="0"/>
              </a:rPr>
              <a:t> </a:t>
            </a:r>
            <a:r>
              <a:rPr lang="en-US" sz="2000" b="1" dirty="0" err="1">
                <a:latin typeface="Arial" pitchFamily="34" charset="0"/>
                <a:cs typeface="Arial" pitchFamily="34" charset="0"/>
              </a:rPr>
              <a:t>số</a:t>
            </a:r>
            <a:r>
              <a:rPr lang="en-US" sz="2000" b="1" dirty="0">
                <a:latin typeface="Arial" pitchFamily="34" charset="0"/>
                <a:cs typeface="Arial" pitchFamily="34" charset="0"/>
              </a:rPr>
              <a:t> </a:t>
            </a:r>
            <a:r>
              <a:rPr lang="en-US" sz="2000" b="1" dirty="0" err="1">
                <a:latin typeface="Arial" pitchFamily="34" charset="0"/>
                <a:cs typeface="Arial" pitchFamily="34" charset="0"/>
              </a:rPr>
              <a:t>thông</a:t>
            </a:r>
            <a:r>
              <a:rPr lang="en-US" sz="2000" b="1" dirty="0">
                <a:latin typeface="Arial" pitchFamily="34" charset="0"/>
                <a:cs typeface="Arial" pitchFamily="34" charset="0"/>
              </a:rPr>
              <a:t> </a:t>
            </a:r>
            <a:r>
              <a:rPr lang="en-US" sz="2000" b="1" dirty="0" err="1">
                <a:latin typeface="Arial" pitchFamily="34" charset="0"/>
                <a:cs typeface="Arial" pitchFamily="34" charset="0"/>
              </a:rPr>
              <a:t>điệp</a:t>
            </a:r>
            <a:r>
              <a:rPr lang="en-US" sz="2000" b="1" dirty="0">
                <a:latin typeface="Arial" pitchFamily="34" charset="0"/>
                <a:cs typeface="Arial" pitchFamily="34" charset="0"/>
              </a:rPr>
              <a:t> </a:t>
            </a:r>
            <a:r>
              <a:rPr lang="en-US" sz="2000" b="1" dirty="0" err="1">
                <a:latin typeface="Arial" pitchFamily="34" charset="0"/>
                <a:cs typeface="Arial" pitchFamily="34" charset="0"/>
              </a:rPr>
              <a:t>truyền</a:t>
            </a:r>
            <a:r>
              <a:rPr lang="en-US" sz="2000" b="1" dirty="0">
                <a:latin typeface="Arial" pitchFamily="34" charset="0"/>
                <a:cs typeface="Arial" pitchFamily="34" charset="0"/>
              </a:rPr>
              <a:t> </a:t>
            </a:r>
            <a:r>
              <a:rPr lang="en-US" sz="2000" b="1" dirty="0" err="1">
                <a:latin typeface="Arial" pitchFamily="34" charset="0"/>
                <a:cs typeface="Arial" pitchFamily="34" charset="0"/>
              </a:rPr>
              <a:t>thông</a:t>
            </a:r>
            <a:r>
              <a:rPr lang="en-US" sz="2000" b="1" dirty="0">
                <a:latin typeface="Arial" pitchFamily="34" charset="0"/>
                <a:cs typeface="Arial" pitchFamily="34" charset="0"/>
              </a:rPr>
              <a:t>:</a:t>
            </a:r>
          </a:p>
          <a:p>
            <a:pPr marL="285750" lvl="0" indent="-285750">
              <a:spcBef>
                <a:spcPts val="200"/>
              </a:spcBef>
              <a:spcAft>
                <a:spcPts val="200"/>
              </a:spcAft>
              <a:buFont typeface="Wingdings" pitchFamily="2" charset="2"/>
              <a:buChar char="v"/>
            </a:pPr>
            <a:r>
              <a:rPr lang="en-US" sz="2000" i="1" dirty="0" err="1">
                <a:latin typeface="Arial" pitchFamily="34" charset="0"/>
                <a:cs typeface="Arial" pitchFamily="34" charset="0"/>
              </a:rPr>
              <a:t>Vắc-xin</a:t>
            </a:r>
            <a:r>
              <a:rPr lang="en-US" sz="2000" i="1" dirty="0">
                <a:latin typeface="Arial" pitchFamily="34" charset="0"/>
                <a:cs typeface="Arial" pitchFamily="34" charset="0"/>
              </a:rPr>
              <a:t> </a:t>
            </a:r>
            <a:r>
              <a:rPr lang="en-US" sz="2000" i="1" dirty="0" err="1">
                <a:latin typeface="Arial" pitchFamily="34" charset="0"/>
                <a:cs typeface="Arial" pitchFamily="34" charset="0"/>
              </a:rPr>
              <a:t>ngừa</a:t>
            </a:r>
            <a:r>
              <a:rPr lang="en-US" sz="2000" i="1" dirty="0">
                <a:latin typeface="Arial" pitchFamily="34" charset="0"/>
                <a:cs typeface="Arial" pitchFamily="34" charset="0"/>
              </a:rPr>
              <a:t> COVID-19 </a:t>
            </a:r>
            <a:r>
              <a:rPr lang="en-US" sz="2000" i="1" dirty="0" err="1">
                <a:latin typeface="Arial" pitchFamily="34" charset="0"/>
                <a:cs typeface="Arial" pitchFamily="34" charset="0"/>
              </a:rPr>
              <a:t>là</a:t>
            </a:r>
            <a:r>
              <a:rPr lang="en-US" sz="2000" i="1" dirty="0">
                <a:latin typeface="Arial" pitchFamily="34" charset="0"/>
                <a:cs typeface="Arial" pitchFamily="34" charset="0"/>
              </a:rPr>
              <a:t> </a:t>
            </a:r>
            <a:r>
              <a:rPr lang="en-US" sz="2000" i="1" u="sng" dirty="0">
                <a:latin typeface="Arial" pitchFamily="34" charset="0"/>
                <a:cs typeface="Arial" pitchFamily="34" charset="0"/>
                <a:hlinkClick r:id="rId2"/>
              </a:rPr>
              <a:t>an </a:t>
            </a:r>
            <a:r>
              <a:rPr lang="en-US" sz="2000" i="1" u="sng" dirty="0" err="1">
                <a:latin typeface="Arial" pitchFamily="34" charset="0"/>
                <a:cs typeface="Arial" pitchFamily="34" charset="0"/>
                <a:hlinkClick r:id="rId2"/>
              </a:rPr>
              <a:t>toàn</a:t>
            </a:r>
            <a:r>
              <a:rPr lang="en-US" sz="2000" i="1" dirty="0">
                <a:latin typeface="Arial" pitchFamily="34" charset="0"/>
                <a:cs typeface="Arial" pitchFamily="34" charset="0"/>
              </a:rPr>
              <a:t> </a:t>
            </a:r>
            <a:r>
              <a:rPr lang="en-US" sz="2000" i="1" dirty="0" err="1">
                <a:latin typeface="Arial" pitchFamily="34" charset="0"/>
                <a:cs typeface="Arial" pitchFamily="34" charset="0"/>
              </a:rPr>
              <a:t>và</a:t>
            </a:r>
            <a:r>
              <a:rPr lang="en-US" sz="2000" i="1" dirty="0">
                <a:latin typeface="Arial" pitchFamily="34" charset="0"/>
                <a:cs typeface="Arial" pitchFamily="34" charset="0"/>
              </a:rPr>
              <a:t> </a:t>
            </a:r>
            <a:r>
              <a:rPr lang="en-US" sz="2000" i="1" u="sng" dirty="0" err="1">
                <a:latin typeface="Arial" pitchFamily="34" charset="0"/>
                <a:cs typeface="Arial" pitchFamily="34" charset="0"/>
                <a:hlinkClick r:id="rId3"/>
              </a:rPr>
              <a:t>hiệu</a:t>
            </a:r>
            <a:r>
              <a:rPr lang="en-US" sz="2000" i="1" u="sng" dirty="0">
                <a:latin typeface="Arial" pitchFamily="34" charset="0"/>
                <a:cs typeface="Arial" pitchFamily="34" charset="0"/>
                <a:hlinkClick r:id="rId3"/>
              </a:rPr>
              <a:t> </a:t>
            </a:r>
            <a:r>
              <a:rPr lang="en-US" sz="2000" i="1" u="sng" dirty="0" err="1">
                <a:latin typeface="Arial" pitchFamily="34" charset="0"/>
                <a:cs typeface="Arial" pitchFamily="34" charset="0"/>
                <a:hlinkClick r:id="rId3"/>
              </a:rPr>
              <a:t>quả</a:t>
            </a:r>
            <a:r>
              <a:rPr lang="en-US" sz="2000" i="1" dirty="0">
                <a:latin typeface="Arial" pitchFamily="34" charset="0"/>
                <a:cs typeface="Arial" pitchFamily="34" charset="0"/>
              </a:rPr>
              <a:t>.</a:t>
            </a:r>
          </a:p>
          <a:p>
            <a:pPr marL="285750" indent="-285750">
              <a:spcBef>
                <a:spcPts val="200"/>
              </a:spcBef>
              <a:spcAft>
                <a:spcPts val="200"/>
              </a:spcAft>
              <a:buFont typeface="Wingdings" pitchFamily="2" charset="2"/>
              <a:buChar char="v"/>
            </a:pPr>
            <a:r>
              <a:rPr lang="en-US" sz="2000" i="1" dirty="0" err="1">
                <a:latin typeface="Arial" pitchFamily="34" charset="0"/>
                <a:cs typeface="Arial" pitchFamily="34" charset="0"/>
              </a:rPr>
              <a:t>Trẻ</a:t>
            </a:r>
            <a:r>
              <a:rPr lang="en-US" sz="2000" i="1" dirty="0">
                <a:latin typeface="Arial" pitchFamily="34" charset="0"/>
                <a:cs typeface="Arial" pitchFamily="34" charset="0"/>
              </a:rPr>
              <a:t> </a:t>
            </a:r>
            <a:r>
              <a:rPr lang="en-US" sz="2000" i="1" dirty="0" err="1">
                <a:latin typeface="Arial" pitchFamily="34" charset="0"/>
                <a:cs typeface="Arial" pitchFamily="34" charset="0"/>
              </a:rPr>
              <a:t>sẽ</a:t>
            </a:r>
            <a:r>
              <a:rPr lang="en-US" sz="2000" i="1" dirty="0">
                <a:latin typeface="Arial" pitchFamily="34" charset="0"/>
                <a:cs typeface="Arial" pitchFamily="34" charset="0"/>
              </a:rPr>
              <a:t> </a:t>
            </a:r>
            <a:r>
              <a:rPr lang="en-US" sz="2000" i="1" dirty="0" err="1">
                <a:latin typeface="Arial" pitchFamily="34" charset="0"/>
                <a:cs typeface="Arial" pitchFamily="34" charset="0"/>
              </a:rPr>
              <a:t>không</a:t>
            </a:r>
            <a:r>
              <a:rPr lang="en-US" sz="2000" i="1" dirty="0">
                <a:latin typeface="Arial" pitchFamily="34" charset="0"/>
                <a:cs typeface="Arial" pitchFamily="34" charset="0"/>
              </a:rPr>
              <a:t> </a:t>
            </a:r>
            <a:r>
              <a:rPr lang="en-US" sz="2000" i="1" dirty="0" err="1">
                <a:latin typeface="Arial" pitchFamily="34" charset="0"/>
                <a:cs typeface="Arial" pitchFamily="34" charset="0"/>
              </a:rPr>
              <a:t>thể</a:t>
            </a:r>
            <a:r>
              <a:rPr lang="en-US" sz="2000" i="1" dirty="0">
                <a:latin typeface="Arial" pitchFamily="34" charset="0"/>
                <a:cs typeface="Arial" pitchFamily="34" charset="0"/>
              </a:rPr>
              <a:t> </a:t>
            </a:r>
            <a:r>
              <a:rPr lang="en-US" sz="2000" i="1" dirty="0" err="1">
                <a:latin typeface="Arial" pitchFamily="34" charset="0"/>
                <a:cs typeface="Arial" pitchFamily="34" charset="0"/>
              </a:rPr>
              <a:t>bị</a:t>
            </a:r>
            <a:r>
              <a:rPr lang="en-US" sz="2000" i="1" dirty="0">
                <a:latin typeface="Arial" pitchFamily="34" charset="0"/>
                <a:cs typeface="Arial" pitchFamily="34" charset="0"/>
              </a:rPr>
              <a:t> </a:t>
            </a:r>
            <a:r>
              <a:rPr lang="en-US" sz="2000" i="1" dirty="0" err="1">
                <a:latin typeface="Arial" pitchFamily="34" charset="0"/>
                <a:cs typeface="Arial" pitchFamily="34" charset="0"/>
              </a:rPr>
              <a:t>nhiễm</a:t>
            </a:r>
            <a:r>
              <a:rPr lang="en-US" sz="2000" i="1" dirty="0">
                <a:latin typeface="Arial" pitchFamily="34" charset="0"/>
                <a:cs typeface="Arial" pitchFamily="34" charset="0"/>
              </a:rPr>
              <a:t> COVID-19 </a:t>
            </a:r>
            <a:r>
              <a:rPr lang="en-US" sz="2000" i="1" dirty="0" err="1">
                <a:latin typeface="Arial" pitchFamily="34" charset="0"/>
                <a:cs typeface="Arial" pitchFamily="34" charset="0"/>
              </a:rPr>
              <a:t>từ</a:t>
            </a:r>
            <a:r>
              <a:rPr lang="en-US" sz="2000" i="1" dirty="0">
                <a:latin typeface="Arial" pitchFamily="34" charset="0"/>
                <a:cs typeface="Arial" pitchFamily="34" charset="0"/>
              </a:rPr>
              <a:t> </a:t>
            </a:r>
            <a:r>
              <a:rPr lang="en-US" sz="2000" i="1" dirty="0" err="1">
                <a:latin typeface="Arial" pitchFamily="34" charset="0"/>
                <a:cs typeface="Arial" pitchFamily="34" charset="0"/>
              </a:rPr>
              <a:t>bất</a:t>
            </a:r>
            <a:r>
              <a:rPr lang="en-US" sz="2000" i="1" dirty="0">
                <a:latin typeface="Arial" pitchFamily="34" charset="0"/>
                <a:cs typeface="Arial" pitchFamily="34" charset="0"/>
              </a:rPr>
              <a:t> </a:t>
            </a:r>
            <a:r>
              <a:rPr lang="en-US" sz="2000" i="1" dirty="0" err="1">
                <a:latin typeface="Arial" pitchFamily="34" charset="0"/>
                <a:cs typeface="Arial" pitchFamily="34" charset="0"/>
              </a:rPr>
              <a:t>kỳ</a:t>
            </a:r>
            <a:r>
              <a:rPr lang="en-US" sz="2000" i="1" dirty="0">
                <a:latin typeface="Arial" pitchFamily="34" charset="0"/>
                <a:cs typeface="Arial" pitchFamily="34" charset="0"/>
              </a:rPr>
              <a:t> </a:t>
            </a:r>
            <a:r>
              <a:rPr lang="en-US" sz="2000" i="1" dirty="0" err="1">
                <a:latin typeface="Arial" pitchFamily="34" charset="0"/>
                <a:cs typeface="Arial" pitchFamily="34" charset="0"/>
              </a:rPr>
              <a:t>loại</a:t>
            </a:r>
            <a:r>
              <a:rPr lang="en-US" sz="2000" i="1" dirty="0">
                <a:latin typeface="Arial" pitchFamily="34" charset="0"/>
                <a:cs typeface="Arial" pitchFamily="34" charset="0"/>
              </a:rPr>
              <a:t> </a:t>
            </a:r>
            <a:r>
              <a:rPr lang="en-US" sz="2000" i="1" dirty="0" err="1">
                <a:latin typeface="Arial" pitchFamily="34" charset="0"/>
                <a:cs typeface="Arial" pitchFamily="34" charset="0"/>
              </a:rPr>
              <a:t>vắc-xin</a:t>
            </a:r>
            <a:r>
              <a:rPr lang="en-US" sz="2000" i="1" dirty="0">
                <a:latin typeface="Arial" pitchFamily="34" charset="0"/>
                <a:cs typeface="Arial" pitchFamily="34" charset="0"/>
              </a:rPr>
              <a:t> </a:t>
            </a:r>
            <a:r>
              <a:rPr lang="en-US" sz="2000" i="1" dirty="0" err="1">
                <a:latin typeface="Arial" pitchFamily="34" charset="0"/>
                <a:cs typeface="Arial" pitchFamily="34" charset="0"/>
              </a:rPr>
              <a:t>ngừa</a:t>
            </a:r>
            <a:r>
              <a:rPr lang="en-US" sz="2000" i="1" dirty="0">
                <a:latin typeface="Arial" pitchFamily="34" charset="0"/>
                <a:cs typeface="Arial" pitchFamily="34" charset="0"/>
              </a:rPr>
              <a:t> COVID-19 </a:t>
            </a:r>
            <a:r>
              <a:rPr lang="en-US" sz="2000" i="1" dirty="0" err="1">
                <a:latin typeface="Arial" pitchFamily="34" charset="0"/>
                <a:cs typeface="Arial" pitchFamily="34" charset="0"/>
              </a:rPr>
              <a:t>nào</a:t>
            </a:r>
            <a:r>
              <a:rPr lang="en-US" sz="2000" i="1" dirty="0">
                <a:latin typeface="Arial" pitchFamily="34" charset="0"/>
                <a:cs typeface="Arial" pitchFamily="34" charset="0"/>
              </a:rPr>
              <a:t>, </a:t>
            </a:r>
            <a:r>
              <a:rPr lang="en-US" sz="2000" i="1" dirty="0" err="1">
                <a:latin typeface="Arial" pitchFamily="34" charset="0"/>
                <a:cs typeface="Arial" pitchFamily="34" charset="0"/>
              </a:rPr>
              <a:t>bao</a:t>
            </a:r>
            <a:r>
              <a:rPr lang="en-US" sz="2000" i="1" dirty="0">
                <a:latin typeface="Arial" pitchFamily="34" charset="0"/>
                <a:cs typeface="Arial" pitchFamily="34" charset="0"/>
              </a:rPr>
              <a:t> </a:t>
            </a:r>
            <a:r>
              <a:rPr lang="en-US" sz="2000" i="1" dirty="0" err="1">
                <a:latin typeface="Arial" pitchFamily="34" charset="0"/>
                <a:cs typeface="Arial" pitchFamily="34" charset="0"/>
              </a:rPr>
              <a:t>gồm</a:t>
            </a:r>
            <a:r>
              <a:rPr lang="en-US" sz="2000" i="1" dirty="0">
                <a:latin typeface="Arial" pitchFamily="34" charset="0"/>
                <a:cs typeface="Arial" pitchFamily="34" charset="0"/>
              </a:rPr>
              <a:t> </a:t>
            </a:r>
            <a:r>
              <a:rPr lang="en-US" sz="2000" i="1" dirty="0" err="1">
                <a:latin typeface="Arial" pitchFamily="34" charset="0"/>
                <a:cs typeface="Arial" pitchFamily="34" charset="0"/>
              </a:rPr>
              <a:t>cả</a:t>
            </a:r>
            <a:r>
              <a:rPr lang="en-US" sz="2000" i="1" dirty="0">
                <a:latin typeface="Arial" pitchFamily="34" charset="0"/>
                <a:cs typeface="Arial" pitchFamily="34" charset="0"/>
              </a:rPr>
              <a:t> </a:t>
            </a:r>
            <a:r>
              <a:rPr lang="en-US" sz="2000" i="1" dirty="0" err="1">
                <a:latin typeface="Arial" pitchFamily="34" charset="0"/>
                <a:cs typeface="Arial" pitchFamily="34" charset="0"/>
              </a:rPr>
              <a:t>vắc-xin</a:t>
            </a:r>
            <a:r>
              <a:rPr lang="en-US" sz="2000" i="1" dirty="0">
                <a:latin typeface="Arial" pitchFamily="34" charset="0"/>
                <a:cs typeface="Arial" pitchFamily="34" charset="0"/>
              </a:rPr>
              <a:t> </a:t>
            </a:r>
            <a:r>
              <a:rPr lang="en-US" sz="2000" i="1" dirty="0" err="1">
                <a:latin typeface="Arial" pitchFamily="34" charset="0"/>
                <a:cs typeface="Arial" pitchFamily="34" charset="0"/>
              </a:rPr>
              <a:t>của</a:t>
            </a:r>
            <a:r>
              <a:rPr lang="en-US" sz="2000" i="1" dirty="0">
                <a:latin typeface="Arial" pitchFamily="34" charset="0"/>
                <a:cs typeface="Arial" pitchFamily="34" charset="0"/>
              </a:rPr>
              <a:t> Pfizer-</a:t>
            </a:r>
            <a:r>
              <a:rPr lang="en-US" sz="2000" i="1" dirty="0" err="1">
                <a:latin typeface="Arial" pitchFamily="34" charset="0"/>
                <a:cs typeface="Arial" pitchFamily="34" charset="0"/>
              </a:rPr>
              <a:t>BioNTech</a:t>
            </a:r>
            <a:r>
              <a:rPr lang="en-US" sz="2000" i="1" dirty="0">
                <a:latin typeface="Arial" pitchFamily="34" charset="0"/>
                <a:cs typeface="Arial" pitchFamily="34" charset="0"/>
              </a:rPr>
              <a:t>.</a:t>
            </a:r>
          </a:p>
          <a:p>
            <a:pPr marL="285750" indent="-285750">
              <a:spcBef>
                <a:spcPts val="200"/>
              </a:spcBef>
              <a:spcAft>
                <a:spcPts val="200"/>
              </a:spcAft>
              <a:buFont typeface="Wingdings" pitchFamily="2" charset="2"/>
              <a:buChar char="v"/>
            </a:pPr>
            <a:r>
              <a:rPr lang="en-US" sz="2000" i="1" dirty="0" err="1">
                <a:latin typeface="Arial" pitchFamily="34" charset="0"/>
                <a:cs typeface="Arial" pitchFamily="34" charset="0"/>
              </a:rPr>
              <a:t>Tiêm</a:t>
            </a:r>
            <a:r>
              <a:rPr lang="en-US" sz="2000" i="1" dirty="0">
                <a:latin typeface="Arial" pitchFamily="34" charset="0"/>
                <a:cs typeface="Arial" pitchFamily="34" charset="0"/>
              </a:rPr>
              <a:t> </a:t>
            </a:r>
            <a:r>
              <a:rPr lang="en-US" sz="2000" i="1" dirty="0" err="1">
                <a:latin typeface="Arial" pitchFamily="34" charset="0"/>
                <a:cs typeface="Arial" pitchFamily="34" charset="0"/>
              </a:rPr>
              <a:t>chủng</a:t>
            </a:r>
            <a:r>
              <a:rPr lang="en-US" sz="2000" i="1" dirty="0">
                <a:latin typeface="Arial" pitchFamily="34" charset="0"/>
                <a:cs typeface="Arial" pitchFamily="34" charset="0"/>
              </a:rPr>
              <a:t> </a:t>
            </a:r>
            <a:r>
              <a:rPr lang="en-US" sz="2000" i="1" dirty="0" err="1">
                <a:latin typeface="Arial" pitchFamily="34" charset="0"/>
                <a:cs typeface="Arial" pitchFamily="34" charset="0"/>
              </a:rPr>
              <a:t>vắc</a:t>
            </a:r>
            <a:r>
              <a:rPr lang="en-US" sz="2000" i="1" dirty="0">
                <a:latin typeface="Arial" pitchFamily="34" charset="0"/>
                <a:cs typeface="Arial" pitchFamily="34" charset="0"/>
              </a:rPr>
              <a:t> </a:t>
            </a:r>
            <a:r>
              <a:rPr lang="en-US" sz="2000" i="1" dirty="0" err="1">
                <a:latin typeface="Arial" pitchFamily="34" charset="0"/>
                <a:cs typeface="Arial" pitchFamily="34" charset="0"/>
              </a:rPr>
              <a:t>xin</a:t>
            </a:r>
            <a:r>
              <a:rPr lang="en-US" sz="2000" i="1" dirty="0">
                <a:latin typeface="Arial" pitchFamily="34" charset="0"/>
                <a:cs typeface="Arial" pitchFamily="34" charset="0"/>
              </a:rPr>
              <a:t> </a:t>
            </a:r>
            <a:r>
              <a:rPr lang="en-US" sz="2000" i="1" dirty="0" err="1">
                <a:latin typeface="Arial" pitchFamily="34" charset="0"/>
                <a:cs typeface="Arial" pitchFamily="34" charset="0"/>
              </a:rPr>
              <a:t>phòng</a:t>
            </a:r>
            <a:r>
              <a:rPr lang="en-US" sz="2000" i="1" dirty="0">
                <a:latin typeface="Arial" pitchFamily="34" charset="0"/>
                <a:cs typeface="Arial" pitchFamily="34" charset="0"/>
              </a:rPr>
              <a:t> COVID-19 </a:t>
            </a:r>
            <a:r>
              <a:rPr lang="en-US" sz="2000" i="1" dirty="0" err="1">
                <a:latin typeface="Arial" pitchFamily="34" charset="0"/>
                <a:cs typeface="Arial" pitchFamily="34" charset="0"/>
              </a:rPr>
              <a:t>là</a:t>
            </a:r>
            <a:r>
              <a:rPr lang="en-US" sz="2000" i="1" dirty="0">
                <a:latin typeface="Arial" pitchFamily="34" charset="0"/>
                <a:cs typeface="Arial" pitchFamily="34" charset="0"/>
              </a:rPr>
              <a:t> </a:t>
            </a:r>
            <a:r>
              <a:rPr lang="en-US" sz="2000" i="1" dirty="0" err="1">
                <a:latin typeface="Arial" pitchFamily="34" charset="0"/>
                <a:cs typeface="Arial" pitchFamily="34" charset="0"/>
              </a:rPr>
              <a:t>quyền</a:t>
            </a:r>
            <a:r>
              <a:rPr lang="en-US" sz="2000" i="1" dirty="0">
                <a:latin typeface="Arial" pitchFamily="34" charset="0"/>
                <a:cs typeface="Arial" pitchFamily="34" charset="0"/>
              </a:rPr>
              <a:t> </a:t>
            </a:r>
            <a:r>
              <a:rPr lang="en-US" sz="2000" i="1" dirty="0" err="1">
                <a:latin typeface="Arial" pitchFamily="34" charset="0"/>
                <a:cs typeface="Arial" pitchFamily="34" charset="0"/>
              </a:rPr>
              <a:t>lợi</a:t>
            </a:r>
            <a:r>
              <a:rPr lang="en-US" sz="2000" i="1" dirty="0">
                <a:latin typeface="Arial" pitchFamily="34" charset="0"/>
                <a:cs typeface="Arial" pitchFamily="34" charset="0"/>
              </a:rPr>
              <a:t> </a:t>
            </a:r>
            <a:r>
              <a:rPr lang="en-US" sz="2000" i="1" dirty="0" err="1">
                <a:latin typeface="Arial" pitchFamily="34" charset="0"/>
                <a:cs typeface="Arial" pitchFamily="34" charset="0"/>
              </a:rPr>
              <a:t>đối</a:t>
            </a:r>
            <a:r>
              <a:rPr lang="en-US" sz="2000" i="1" dirty="0">
                <a:latin typeface="Arial" pitchFamily="34" charset="0"/>
                <a:cs typeface="Arial" pitchFamily="34" charset="0"/>
              </a:rPr>
              <a:t> </a:t>
            </a:r>
            <a:r>
              <a:rPr lang="en-US" sz="2000" i="1" dirty="0" err="1">
                <a:latin typeface="Arial" pitchFamily="34" charset="0"/>
                <a:cs typeface="Arial" pitchFamily="34" charset="0"/>
              </a:rPr>
              <a:t>với</a:t>
            </a:r>
            <a:r>
              <a:rPr lang="en-US" sz="2000" i="1" dirty="0">
                <a:latin typeface="Arial" pitchFamily="34" charset="0"/>
                <a:cs typeface="Arial" pitchFamily="34" charset="0"/>
              </a:rPr>
              <a:t> </a:t>
            </a:r>
            <a:r>
              <a:rPr lang="en-US" sz="2000" i="1" dirty="0" err="1">
                <a:latin typeface="Arial" pitchFamily="34" charset="0"/>
                <a:cs typeface="Arial" pitchFamily="34" charset="0"/>
              </a:rPr>
              <a:t>trẻ</a:t>
            </a:r>
            <a:r>
              <a:rPr lang="en-US" sz="2000" i="1" dirty="0">
                <a:latin typeface="Arial" pitchFamily="34" charset="0"/>
                <a:cs typeface="Arial" pitchFamily="34" charset="0"/>
              </a:rPr>
              <a:t> </a:t>
            </a:r>
            <a:r>
              <a:rPr lang="en-US" sz="2000" i="1" dirty="0" err="1">
                <a:latin typeface="Arial" pitchFamily="34" charset="0"/>
                <a:cs typeface="Arial" pitchFamily="34" charset="0"/>
              </a:rPr>
              <a:t>em</a:t>
            </a:r>
            <a:r>
              <a:rPr lang="en-US" sz="2000" i="1" dirty="0">
                <a:latin typeface="Arial" pitchFamily="34" charset="0"/>
                <a:cs typeface="Arial" pitchFamily="34" charset="0"/>
              </a:rPr>
              <a:t>, </a:t>
            </a:r>
            <a:r>
              <a:rPr lang="en-US" sz="2000" i="1" dirty="0" err="1">
                <a:latin typeface="Arial" pitchFamily="34" charset="0"/>
                <a:cs typeface="Arial" pitchFamily="34" charset="0"/>
              </a:rPr>
              <a:t>là</a:t>
            </a:r>
            <a:r>
              <a:rPr lang="en-US" sz="2000" i="1" dirty="0">
                <a:latin typeface="Arial" pitchFamily="34" charset="0"/>
                <a:cs typeface="Arial" pitchFamily="34" charset="0"/>
              </a:rPr>
              <a:t> </a:t>
            </a:r>
            <a:r>
              <a:rPr lang="en-US" sz="2000" i="1" dirty="0" err="1">
                <a:latin typeface="Arial" pitchFamily="34" charset="0"/>
                <a:cs typeface="Arial" pitchFamily="34" charset="0"/>
              </a:rPr>
              <a:t>trách</a:t>
            </a:r>
            <a:r>
              <a:rPr lang="en-US" sz="2000" i="1" dirty="0">
                <a:latin typeface="Arial" pitchFamily="34" charset="0"/>
                <a:cs typeface="Arial" pitchFamily="34" charset="0"/>
              </a:rPr>
              <a:t> </a:t>
            </a:r>
            <a:r>
              <a:rPr lang="en-US" sz="2000" i="1" dirty="0" err="1">
                <a:latin typeface="Arial" pitchFamily="34" charset="0"/>
                <a:cs typeface="Arial" pitchFamily="34" charset="0"/>
              </a:rPr>
              <a:t>nhiệm</a:t>
            </a:r>
            <a:r>
              <a:rPr lang="en-US" sz="2000" i="1" dirty="0">
                <a:latin typeface="Arial" pitchFamily="34" charset="0"/>
                <a:cs typeface="Arial" pitchFamily="34" charset="0"/>
              </a:rPr>
              <a:t> </a:t>
            </a:r>
            <a:r>
              <a:rPr lang="en-US" sz="2000" i="1" dirty="0" err="1">
                <a:latin typeface="Arial" pitchFamily="34" charset="0"/>
                <a:cs typeface="Arial" pitchFamily="34" charset="0"/>
              </a:rPr>
              <a:t>đối</a:t>
            </a:r>
            <a:r>
              <a:rPr lang="en-US" sz="2000" i="1" dirty="0">
                <a:latin typeface="Arial" pitchFamily="34" charset="0"/>
                <a:cs typeface="Arial" pitchFamily="34" charset="0"/>
              </a:rPr>
              <a:t> </a:t>
            </a:r>
            <a:r>
              <a:rPr lang="en-US" sz="2000" i="1" dirty="0" err="1">
                <a:latin typeface="Arial" pitchFamily="34" charset="0"/>
                <a:cs typeface="Arial" pitchFamily="34" charset="0"/>
              </a:rPr>
              <a:t>với</a:t>
            </a:r>
            <a:r>
              <a:rPr lang="en-US" sz="2000" i="1" dirty="0">
                <a:latin typeface="Arial" pitchFamily="34" charset="0"/>
                <a:cs typeface="Arial" pitchFamily="34" charset="0"/>
              </a:rPr>
              <a:t> </a:t>
            </a:r>
            <a:r>
              <a:rPr lang="en-US" sz="2000" i="1" dirty="0" err="1">
                <a:latin typeface="Arial" pitchFamily="34" charset="0"/>
                <a:cs typeface="Arial" pitchFamily="34" charset="0"/>
              </a:rPr>
              <a:t>cộng</a:t>
            </a:r>
            <a:r>
              <a:rPr lang="en-US" sz="2000" i="1" dirty="0">
                <a:latin typeface="Arial" pitchFamily="34" charset="0"/>
                <a:cs typeface="Arial" pitchFamily="34" charset="0"/>
              </a:rPr>
              <a:t> </a:t>
            </a:r>
            <a:r>
              <a:rPr lang="en-US" sz="2000" i="1" dirty="0" err="1">
                <a:latin typeface="Arial" pitchFamily="34" charset="0"/>
                <a:cs typeface="Arial" pitchFamily="34" charset="0"/>
              </a:rPr>
              <a:t>đồng</a:t>
            </a:r>
            <a:r>
              <a:rPr lang="en-US" sz="2000" i="1" dirty="0">
                <a:latin typeface="Arial" pitchFamily="34" charset="0"/>
                <a:cs typeface="Arial" pitchFamily="34" charset="0"/>
              </a:rPr>
              <a:t>! </a:t>
            </a:r>
          </a:p>
          <a:p>
            <a:pPr marL="285750" indent="-285750">
              <a:spcBef>
                <a:spcPts val="200"/>
              </a:spcBef>
              <a:spcAft>
                <a:spcPts val="200"/>
              </a:spcAft>
              <a:buFont typeface="Wingdings" pitchFamily="2" charset="2"/>
              <a:buChar char="v"/>
            </a:pPr>
            <a:r>
              <a:rPr lang="en-US" sz="2000" i="1" dirty="0" err="1">
                <a:latin typeface="Arial" pitchFamily="34" charset="0"/>
                <a:cs typeface="Arial" pitchFamily="34" charset="0"/>
              </a:rPr>
              <a:t>Vắc</a:t>
            </a:r>
            <a:r>
              <a:rPr lang="en-US" sz="2000" i="1" dirty="0">
                <a:latin typeface="Arial" pitchFamily="34" charset="0"/>
                <a:cs typeface="Arial" pitchFamily="34" charset="0"/>
              </a:rPr>
              <a:t> </a:t>
            </a:r>
            <a:r>
              <a:rPr lang="en-US" sz="2000" i="1" dirty="0" err="1">
                <a:latin typeface="Arial" pitchFamily="34" charset="0"/>
                <a:cs typeface="Arial" pitchFamily="34" charset="0"/>
              </a:rPr>
              <a:t>xin</a:t>
            </a:r>
            <a:r>
              <a:rPr lang="en-US" sz="2000" i="1" dirty="0">
                <a:latin typeface="Arial" pitchFamily="34" charset="0"/>
                <a:cs typeface="Arial" pitchFamily="34" charset="0"/>
              </a:rPr>
              <a:t> </a:t>
            </a:r>
            <a:r>
              <a:rPr lang="en-US" sz="2000" i="1" dirty="0" err="1">
                <a:latin typeface="Arial" pitchFamily="34" charset="0"/>
                <a:cs typeface="Arial" pitchFamily="34" charset="0"/>
              </a:rPr>
              <a:t>phòng</a:t>
            </a:r>
            <a:r>
              <a:rPr lang="en-US" sz="2000" i="1" dirty="0">
                <a:latin typeface="Arial" pitchFamily="34" charset="0"/>
                <a:cs typeface="Arial" pitchFamily="34" charset="0"/>
              </a:rPr>
              <a:t> </a:t>
            </a:r>
            <a:r>
              <a:rPr lang="en-US" sz="2000" i="1" dirty="0" err="1">
                <a:latin typeface="Arial" pitchFamily="34" charset="0"/>
                <a:cs typeface="Arial" pitchFamily="34" charset="0"/>
              </a:rPr>
              <a:t>bệnh</a:t>
            </a:r>
            <a:r>
              <a:rPr lang="en-US" sz="2000" i="1" dirty="0">
                <a:latin typeface="Arial" pitchFamily="34" charset="0"/>
                <a:cs typeface="Arial" pitchFamily="34" charset="0"/>
              </a:rPr>
              <a:t> </a:t>
            </a:r>
            <a:r>
              <a:rPr lang="en-US" sz="2000" i="1" dirty="0" err="1">
                <a:latin typeface="Arial" pitchFamily="34" charset="0"/>
                <a:cs typeface="Arial" pitchFamily="34" charset="0"/>
              </a:rPr>
              <a:t>tốt</a:t>
            </a:r>
            <a:r>
              <a:rPr lang="en-US" sz="2000" i="1" dirty="0">
                <a:latin typeface="Arial" pitchFamily="34" charset="0"/>
                <a:cs typeface="Arial" pitchFamily="34" charset="0"/>
              </a:rPr>
              <a:t> </a:t>
            </a:r>
            <a:r>
              <a:rPr lang="en-US" sz="2000" i="1" dirty="0" err="1">
                <a:latin typeface="Arial" pitchFamily="34" charset="0"/>
                <a:cs typeface="Arial" pitchFamily="34" charset="0"/>
              </a:rPr>
              <a:t>nhất</a:t>
            </a:r>
            <a:r>
              <a:rPr lang="en-US" sz="2000" i="1" dirty="0">
                <a:latin typeface="Arial" pitchFamily="34" charset="0"/>
                <a:cs typeface="Arial" pitchFamily="34" charset="0"/>
              </a:rPr>
              <a:t> </a:t>
            </a:r>
            <a:r>
              <a:rPr lang="en-US" sz="2000" i="1" dirty="0" err="1">
                <a:latin typeface="Arial" pitchFamily="34" charset="0"/>
                <a:cs typeface="Arial" pitchFamily="34" charset="0"/>
              </a:rPr>
              <a:t>là</a:t>
            </a:r>
            <a:r>
              <a:rPr lang="en-US" sz="2000" i="1" dirty="0">
                <a:latin typeface="Arial" pitchFamily="34" charset="0"/>
                <a:cs typeface="Arial" pitchFamily="34" charset="0"/>
              </a:rPr>
              <a:t> </a:t>
            </a:r>
            <a:r>
              <a:rPr lang="en-US" sz="2000" i="1" dirty="0" err="1">
                <a:latin typeface="Arial" pitchFamily="34" charset="0"/>
                <a:cs typeface="Arial" pitchFamily="34" charset="0"/>
              </a:rPr>
              <a:t>vắc</a:t>
            </a:r>
            <a:r>
              <a:rPr lang="en-US" sz="2000" i="1" dirty="0">
                <a:latin typeface="Arial" pitchFamily="34" charset="0"/>
                <a:cs typeface="Arial" pitchFamily="34" charset="0"/>
              </a:rPr>
              <a:t> </a:t>
            </a:r>
            <a:r>
              <a:rPr lang="en-US" sz="2000" i="1" dirty="0" err="1">
                <a:latin typeface="Arial" pitchFamily="34" charset="0"/>
                <a:cs typeface="Arial" pitchFamily="34" charset="0"/>
              </a:rPr>
              <a:t>xin</a:t>
            </a:r>
            <a:r>
              <a:rPr lang="en-US" sz="2000" i="1" dirty="0">
                <a:latin typeface="Arial" pitchFamily="34" charset="0"/>
                <a:cs typeface="Arial" pitchFamily="34" charset="0"/>
              </a:rPr>
              <a:t> </a:t>
            </a:r>
            <a:r>
              <a:rPr lang="en-US" sz="2000" i="1" dirty="0" err="1">
                <a:latin typeface="Arial" pitchFamily="34" charset="0"/>
                <a:cs typeface="Arial" pitchFamily="34" charset="0"/>
              </a:rPr>
              <a:t>được</a:t>
            </a:r>
            <a:r>
              <a:rPr lang="en-US" sz="2000" i="1" dirty="0">
                <a:latin typeface="Arial" pitchFamily="34" charset="0"/>
                <a:cs typeface="Arial" pitchFamily="34" charset="0"/>
              </a:rPr>
              <a:t> </a:t>
            </a:r>
            <a:r>
              <a:rPr lang="en-US" sz="2000" i="1" dirty="0" err="1">
                <a:latin typeface="Arial" pitchFamily="34" charset="0"/>
                <a:cs typeface="Arial" pitchFamily="34" charset="0"/>
              </a:rPr>
              <a:t>tiêm</a:t>
            </a:r>
            <a:r>
              <a:rPr lang="en-US" sz="2000" i="1" dirty="0">
                <a:latin typeface="Arial" pitchFamily="34" charset="0"/>
                <a:cs typeface="Arial" pitchFamily="34" charset="0"/>
              </a:rPr>
              <a:t> </a:t>
            </a:r>
            <a:r>
              <a:rPr lang="en-US" sz="2000" i="1" dirty="0" err="1">
                <a:latin typeface="Arial" pitchFamily="34" charset="0"/>
                <a:cs typeface="Arial" pitchFamily="34" charset="0"/>
              </a:rPr>
              <a:t>sớm</a:t>
            </a:r>
            <a:r>
              <a:rPr lang="en-US" sz="2000" i="1" dirty="0">
                <a:latin typeface="Arial" pitchFamily="34" charset="0"/>
                <a:cs typeface="Arial" pitchFamily="34" charset="0"/>
              </a:rPr>
              <a:t> </a:t>
            </a:r>
            <a:r>
              <a:rPr lang="en-US" sz="2000" i="1" dirty="0" err="1">
                <a:latin typeface="Arial" pitchFamily="34" charset="0"/>
                <a:cs typeface="Arial" pitchFamily="34" charset="0"/>
              </a:rPr>
              <a:t>nhất</a:t>
            </a:r>
            <a:r>
              <a:rPr lang="en-US" sz="2000" i="1" dirty="0">
                <a:latin typeface="Arial" pitchFamily="34" charset="0"/>
                <a:cs typeface="Arial" pitchFamily="34" charset="0"/>
              </a:rPr>
              <a:t>!</a:t>
            </a:r>
          </a:p>
          <a:p>
            <a:pPr marL="285750" indent="-285750">
              <a:spcBef>
                <a:spcPts val="200"/>
              </a:spcBef>
              <a:spcAft>
                <a:spcPts val="200"/>
              </a:spcAft>
              <a:buFont typeface="Wingdings" pitchFamily="2" charset="2"/>
              <a:buChar char="v"/>
            </a:pPr>
            <a:r>
              <a:rPr lang="en-US" sz="2000" i="1" dirty="0" err="1">
                <a:latin typeface="Arial" pitchFamily="34" charset="0"/>
                <a:cs typeface="Arial" pitchFamily="34" charset="0"/>
              </a:rPr>
              <a:t>Để</a:t>
            </a:r>
            <a:r>
              <a:rPr lang="en-US" sz="2000" i="1" dirty="0">
                <a:latin typeface="Arial" pitchFamily="34" charset="0"/>
                <a:cs typeface="Arial" pitchFamily="34" charset="0"/>
              </a:rPr>
              <a:t> </a:t>
            </a:r>
            <a:r>
              <a:rPr lang="en-US" sz="2000" i="1" dirty="0" err="1">
                <a:latin typeface="Arial" pitchFamily="34" charset="0"/>
                <a:cs typeface="Arial" pitchFamily="34" charset="0"/>
              </a:rPr>
              <a:t>chuẩn</a:t>
            </a:r>
            <a:r>
              <a:rPr lang="en-US" sz="2000" i="1" dirty="0">
                <a:latin typeface="Arial" pitchFamily="34" charset="0"/>
                <a:cs typeface="Arial" pitchFamily="34" charset="0"/>
              </a:rPr>
              <a:t> </a:t>
            </a:r>
            <a:r>
              <a:rPr lang="en-US" sz="2000" i="1" dirty="0" err="1">
                <a:latin typeface="Arial" pitchFamily="34" charset="0"/>
                <a:cs typeface="Arial" pitchFamily="34" charset="0"/>
              </a:rPr>
              <a:t>bị</a:t>
            </a:r>
            <a:r>
              <a:rPr lang="en-US" sz="2000" i="1" dirty="0">
                <a:latin typeface="Arial" pitchFamily="34" charset="0"/>
                <a:cs typeface="Arial" pitchFamily="34" charset="0"/>
              </a:rPr>
              <a:t> </a:t>
            </a:r>
            <a:r>
              <a:rPr lang="en-US" sz="2000" i="1" dirty="0" err="1">
                <a:latin typeface="Arial" pitchFamily="34" charset="0"/>
                <a:cs typeface="Arial" pitchFamily="34" charset="0"/>
              </a:rPr>
              <a:t>cho</a:t>
            </a:r>
            <a:r>
              <a:rPr lang="en-US" sz="2000" i="1" dirty="0">
                <a:latin typeface="Arial" pitchFamily="34" charset="0"/>
                <a:cs typeface="Arial" pitchFamily="34" charset="0"/>
              </a:rPr>
              <a:t> </a:t>
            </a:r>
            <a:r>
              <a:rPr lang="en-US" sz="2000" i="1" dirty="0" err="1">
                <a:latin typeface="Arial" pitchFamily="34" charset="0"/>
                <a:cs typeface="Arial" pitchFamily="34" charset="0"/>
              </a:rPr>
              <a:t>các</a:t>
            </a:r>
            <a:r>
              <a:rPr lang="en-US" sz="2000" i="1" dirty="0">
                <a:latin typeface="Arial" pitchFamily="34" charset="0"/>
                <a:cs typeface="Arial" pitchFamily="34" charset="0"/>
              </a:rPr>
              <a:t> </a:t>
            </a:r>
            <a:r>
              <a:rPr lang="en-US" sz="2000" i="1" dirty="0" err="1">
                <a:latin typeface="Arial" pitchFamily="34" charset="0"/>
                <a:cs typeface="Arial" pitchFamily="34" charset="0"/>
              </a:rPr>
              <a:t>em</a:t>
            </a:r>
            <a:r>
              <a:rPr lang="en-US" sz="2000" i="1" dirty="0">
                <a:latin typeface="Arial" pitchFamily="34" charset="0"/>
                <a:cs typeface="Arial" pitchFamily="34" charset="0"/>
              </a:rPr>
              <a:t> </a:t>
            </a:r>
            <a:r>
              <a:rPr lang="en-US" sz="2000" i="1" dirty="0" err="1">
                <a:latin typeface="Arial" pitchFamily="34" charset="0"/>
                <a:cs typeface="Arial" pitchFamily="34" charset="0"/>
              </a:rPr>
              <a:t>học</a:t>
            </a:r>
            <a:r>
              <a:rPr lang="en-US" sz="2000" i="1" dirty="0">
                <a:latin typeface="Arial" pitchFamily="34" charset="0"/>
                <a:cs typeface="Arial" pitchFamily="34" charset="0"/>
              </a:rPr>
              <a:t> </a:t>
            </a:r>
            <a:r>
              <a:rPr lang="en-US" sz="2000" i="1" dirty="0" err="1">
                <a:latin typeface="Arial" pitchFamily="34" charset="0"/>
                <a:cs typeface="Arial" pitchFamily="34" charset="0"/>
              </a:rPr>
              <a:t>sinh</a:t>
            </a:r>
            <a:r>
              <a:rPr lang="en-US" sz="2000" i="1" dirty="0">
                <a:latin typeface="Arial" pitchFamily="34" charset="0"/>
                <a:cs typeface="Arial" pitchFamily="34" charset="0"/>
              </a:rPr>
              <a:t> </a:t>
            </a:r>
            <a:r>
              <a:rPr lang="en-US" sz="2000" i="1" dirty="0" err="1">
                <a:latin typeface="Arial" pitchFamily="34" charset="0"/>
                <a:cs typeface="Arial" pitchFamily="34" charset="0"/>
              </a:rPr>
              <a:t>đến</a:t>
            </a:r>
            <a:r>
              <a:rPr lang="en-US" sz="2000" i="1" dirty="0">
                <a:latin typeface="Arial" pitchFamily="34" charset="0"/>
                <a:cs typeface="Arial" pitchFamily="34" charset="0"/>
              </a:rPr>
              <a:t> </a:t>
            </a:r>
            <a:r>
              <a:rPr lang="en-US" sz="2000" i="1" dirty="0" err="1">
                <a:latin typeface="Arial" pitchFamily="34" charset="0"/>
                <a:cs typeface="Arial" pitchFamily="34" charset="0"/>
              </a:rPr>
              <a:t>trường</a:t>
            </a:r>
            <a:r>
              <a:rPr lang="en-US" sz="2000" i="1" dirty="0">
                <a:latin typeface="Arial" pitchFamily="34" charset="0"/>
                <a:cs typeface="Arial" pitchFamily="34" charset="0"/>
              </a:rPr>
              <a:t>, </a:t>
            </a:r>
            <a:r>
              <a:rPr lang="en-US" sz="2000" i="1" dirty="0" err="1">
                <a:latin typeface="Arial" pitchFamily="34" charset="0"/>
                <a:cs typeface="Arial" pitchFamily="34" charset="0"/>
              </a:rPr>
              <a:t>việc</a:t>
            </a:r>
            <a:r>
              <a:rPr lang="en-US" sz="2000" i="1" dirty="0">
                <a:latin typeface="Arial" pitchFamily="34" charset="0"/>
                <a:cs typeface="Arial" pitchFamily="34" charset="0"/>
              </a:rPr>
              <a:t> </a:t>
            </a:r>
            <a:r>
              <a:rPr lang="en-US" sz="2000" i="1" dirty="0" err="1">
                <a:latin typeface="Arial" pitchFamily="34" charset="0"/>
                <a:cs typeface="Arial" pitchFamily="34" charset="0"/>
              </a:rPr>
              <a:t>tiêm</a:t>
            </a:r>
            <a:r>
              <a:rPr lang="en-US" sz="2000" i="1" dirty="0">
                <a:latin typeface="Arial" pitchFamily="34" charset="0"/>
                <a:cs typeface="Arial" pitchFamily="34" charset="0"/>
              </a:rPr>
              <a:t> </a:t>
            </a:r>
            <a:r>
              <a:rPr lang="en-US" sz="2000" i="1" dirty="0" err="1">
                <a:latin typeface="Arial" pitchFamily="34" charset="0"/>
                <a:cs typeface="Arial" pitchFamily="34" charset="0"/>
              </a:rPr>
              <a:t>vắc</a:t>
            </a:r>
            <a:r>
              <a:rPr lang="en-US" sz="2000" i="1" dirty="0">
                <a:latin typeface="Arial" pitchFamily="34" charset="0"/>
                <a:cs typeface="Arial" pitchFamily="34" charset="0"/>
              </a:rPr>
              <a:t> </a:t>
            </a:r>
            <a:r>
              <a:rPr lang="en-US" sz="2000" i="1" dirty="0" err="1">
                <a:latin typeface="Arial" pitchFamily="34" charset="0"/>
                <a:cs typeface="Arial" pitchFamily="34" charset="0"/>
              </a:rPr>
              <a:t>xin</a:t>
            </a:r>
            <a:r>
              <a:rPr lang="en-US" sz="2000" i="1" dirty="0">
                <a:latin typeface="Arial" pitchFamily="34" charset="0"/>
                <a:cs typeface="Arial" pitchFamily="34" charset="0"/>
              </a:rPr>
              <a:t> </a:t>
            </a:r>
            <a:r>
              <a:rPr lang="en-US" sz="2000" i="1" dirty="0" err="1">
                <a:latin typeface="Arial" pitchFamily="34" charset="0"/>
                <a:cs typeface="Arial" pitchFamily="34" charset="0"/>
              </a:rPr>
              <a:t>phòng</a:t>
            </a:r>
            <a:r>
              <a:rPr lang="en-US" sz="2000" i="1" dirty="0">
                <a:latin typeface="Arial" pitchFamily="34" charset="0"/>
                <a:cs typeface="Arial" pitchFamily="34" charset="0"/>
              </a:rPr>
              <a:t> </a:t>
            </a:r>
            <a:r>
              <a:rPr lang="en-US" sz="2000" i="1" dirty="0" err="1">
                <a:latin typeface="Arial" pitchFamily="34" charset="0"/>
                <a:cs typeface="Arial" pitchFamily="34" charset="0"/>
              </a:rPr>
              <a:t>dịch</a:t>
            </a:r>
            <a:r>
              <a:rPr lang="en-US" sz="2000" i="1" dirty="0">
                <a:latin typeface="Arial" pitchFamily="34" charset="0"/>
                <a:cs typeface="Arial" pitchFamily="34" charset="0"/>
              </a:rPr>
              <a:t> COVID-19 </a:t>
            </a:r>
            <a:r>
              <a:rPr lang="en-US" sz="2000" i="1" dirty="0" err="1">
                <a:latin typeface="Arial" pitchFamily="34" charset="0"/>
                <a:cs typeface="Arial" pitchFamily="34" charset="0"/>
              </a:rPr>
              <a:t>sớm</a:t>
            </a:r>
            <a:r>
              <a:rPr lang="en-US" sz="2000" i="1" dirty="0">
                <a:latin typeface="Arial" pitchFamily="34" charset="0"/>
                <a:cs typeface="Arial" pitchFamily="34" charset="0"/>
              </a:rPr>
              <a:t> </a:t>
            </a:r>
            <a:r>
              <a:rPr lang="en-US" sz="2000" i="1" dirty="0" err="1">
                <a:latin typeface="Arial" pitchFamily="34" charset="0"/>
                <a:cs typeface="Arial" pitchFamily="34" charset="0"/>
              </a:rPr>
              <a:t>là</a:t>
            </a:r>
            <a:r>
              <a:rPr lang="en-US" sz="2000" i="1" dirty="0">
                <a:latin typeface="Arial" pitchFamily="34" charset="0"/>
                <a:cs typeface="Arial" pitchFamily="34" charset="0"/>
              </a:rPr>
              <a:t> </a:t>
            </a:r>
            <a:r>
              <a:rPr lang="en-US" sz="2000" i="1" dirty="0" err="1">
                <a:latin typeface="Arial" pitchFamily="34" charset="0"/>
                <a:cs typeface="Arial" pitchFamily="34" charset="0"/>
              </a:rPr>
              <a:t>biện</a:t>
            </a:r>
            <a:r>
              <a:rPr lang="en-US" sz="2000" i="1" dirty="0">
                <a:latin typeface="Arial" pitchFamily="34" charset="0"/>
                <a:cs typeface="Arial" pitchFamily="34" charset="0"/>
              </a:rPr>
              <a:t> </a:t>
            </a:r>
            <a:r>
              <a:rPr lang="en-US" sz="2000" i="1" dirty="0" err="1">
                <a:latin typeface="Arial" pitchFamily="34" charset="0"/>
                <a:cs typeface="Arial" pitchFamily="34" charset="0"/>
              </a:rPr>
              <a:t>pháp</a:t>
            </a:r>
            <a:r>
              <a:rPr lang="en-US" sz="2000" i="1" dirty="0">
                <a:latin typeface="Arial" pitchFamily="34" charset="0"/>
                <a:cs typeface="Arial" pitchFamily="34" charset="0"/>
              </a:rPr>
              <a:t> </a:t>
            </a:r>
            <a:r>
              <a:rPr lang="en-US" sz="2000" i="1" dirty="0" err="1">
                <a:latin typeface="Arial" pitchFamily="34" charset="0"/>
                <a:cs typeface="Arial" pitchFamily="34" charset="0"/>
              </a:rPr>
              <a:t>bảo</a:t>
            </a:r>
            <a:r>
              <a:rPr lang="en-US" sz="2000" i="1" dirty="0">
                <a:latin typeface="Arial" pitchFamily="34" charset="0"/>
                <a:cs typeface="Arial" pitchFamily="34" charset="0"/>
              </a:rPr>
              <a:t> </a:t>
            </a:r>
            <a:r>
              <a:rPr lang="en-US" sz="2000" i="1" dirty="0" err="1">
                <a:latin typeface="Arial" pitchFamily="34" charset="0"/>
                <a:cs typeface="Arial" pitchFamily="34" charset="0"/>
              </a:rPr>
              <a:t>vệ</a:t>
            </a:r>
            <a:r>
              <a:rPr lang="en-US" sz="2000" i="1" dirty="0">
                <a:latin typeface="Arial" pitchFamily="34" charset="0"/>
                <a:cs typeface="Arial" pitchFamily="34" charset="0"/>
              </a:rPr>
              <a:t> </a:t>
            </a:r>
            <a:r>
              <a:rPr lang="en-US" sz="2000" i="1" dirty="0" err="1">
                <a:latin typeface="Arial" pitchFamily="34" charset="0"/>
                <a:cs typeface="Arial" pitchFamily="34" charset="0"/>
              </a:rPr>
              <a:t>sức</a:t>
            </a:r>
            <a:r>
              <a:rPr lang="en-US" sz="2000" i="1" dirty="0">
                <a:latin typeface="Arial" pitchFamily="34" charset="0"/>
                <a:cs typeface="Arial" pitchFamily="34" charset="0"/>
              </a:rPr>
              <a:t> </a:t>
            </a:r>
            <a:r>
              <a:rPr lang="en-US" sz="2000" i="1" dirty="0" err="1">
                <a:latin typeface="Arial" pitchFamily="34" charset="0"/>
                <a:cs typeface="Arial" pitchFamily="34" charset="0"/>
              </a:rPr>
              <a:t>khỏe</a:t>
            </a:r>
            <a:r>
              <a:rPr lang="en-US" sz="2000" i="1" dirty="0">
                <a:latin typeface="Arial" pitchFamily="34" charset="0"/>
                <a:cs typeface="Arial" pitchFamily="34" charset="0"/>
              </a:rPr>
              <a:t> </a:t>
            </a:r>
            <a:r>
              <a:rPr lang="en-US" sz="2000" i="1" dirty="0" err="1">
                <a:latin typeface="Arial" pitchFamily="34" charset="0"/>
                <a:cs typeface="Arial" pitchFamily="34" charset="0"/>
              </a:rPr>
              <a:t>trước</a:t>
            </a:r>
            <a:r>
              <a:rPr lang="en-US" sz="2000" i="1" dirty="0">
                <a:latin typeface="Arial" pitchFamily="34" charset="0"/>
                <a:cs typeface="Arial" pitchFamily="34" charset="0"/>
              </a:rPr>
              <a:t> </a:t>
            </a:r>
            <a:r>
              <a:rPr lang="en-US" sz="2000" i="1" dirty="0" err="1">
                <a:latin typeface="Arial" pitchFamily="34" charset="0"/>
                <a:cs typeface="Arial" pitchFamily="34" charset="0"/>
              </a:rPr>
              <a:t>đại</a:t>
            </a:r>
            <a:r>
              <a:rPr lang="en-US" sz="2000" i="1" dirty="0">
                <a:latin typeface="Arial" pitchFamily="34" charset="0"/>
                <a:cs typeface="Arial" pitchFamily="34" charset="0"/>
              </a:rPr>
              <a:t> </a:t>
            </a:r>
            <a:r>
              <a:rPr lang="en-US" sz="2000" i="1" dirty="0" err="1">
                <a:latin typeface="Arial" pitchFamily="34" charset="0"/>
                <a:cs typeface="Arial" pitchFamily="34" charset="0"/>
              </a:rPr>
              <a:t>dịch</a:t>
            </a:r>
            <a:r>
              <a:rPr lang="en-US" sz="2000" i="1" dirty="0">
                <a:latin typeface="Arial" pitchFamily="34" charset="0"/>
                <a:cs typeface="Arial" pitchFamily="34" charset="0"/>
              </a:rPr>
              <a:t> COVID-19.</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725144"/>
            <a:ext cx="2956828" cy="19123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3" name="Picture 5" descr="10 việc cần làm và cần tránh trước khi tiêm vắc xin COVID-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4763847"/>
            <a:ext cx="2808313" cy="18736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338475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3044" y="268088"/>
            <a:ext cx="6696744"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MỘT SỐ THÔNG TIN VỀ VẮC XIN PFIZER-BIONTECH</a:t>
            </a:r>
            <a:endParaRPr lang="en-US" dirty="0">
              <a:latin typeface="Times New Roman" pitchFamily="18" charset="0"/>
              <a:cs typeface="Times New Roman" pitchFamily="18" charset="0"/>
            </a:endParaRPr>
          </a:p>
        </p:txBody>
      </p:sp>
      <p:pic>
        <p:nvPicPr>
          <p:cNvPr id="4099" name="Picture 3" descr="D:\0. Dịch nCoV\1. Truyen thong vacxin Covid\0. Tài liệu về Tiem chu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637420"/>
            <a:ext cx="4685774" cy="600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65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3044" y="268088"/>
            <a:ext cx="6696744"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MỘT SỐ THÔNG TIN VỀ VẮC XIN PFIZER-BIONTECH</a:t>
            </a:r>
            <a:endParaRPr lang="en-US" dirty="0">
              <a:latin typeface="Times New Roman" pitchFamily="18" charset="0"/>
              <a:cs typeface="Times New Roman" pitchFamily="18" charset="0"/>
            </a:endParaRPr>
          </a:p>
        </p:txBody>
      </p:sp>
      <p:pic>
        <p:nvPicPr>
          <p:cNvPr id="12290" name="Picture 2" descr="D:\0. Dịch nCoV\1. Truyen thong vacxin Covid\0. Tài liệu về Tiem chu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730955"/>
            <a:ext cx="4694272" cy="599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5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3044" y="268088"/>
            <a:ext cx="6696744"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MỘT SỐ THÔNG TIN VỀ VẮC XIN PFIZER-BIONTECH</a:t>
            </a:r>
            <a:endParaRPr lang="en-US" dirty="0">
              <a:latin typeface="Times New Roman" pitchFamily="18" charset="0"/>
              <a:cs typeface="Times New Roman" pitchFamily="18" charset="0"/>
            </a:endParaRPr>
          </a:p>
        </p:txBody>
      </p:sp>
      <p:pic>
        <p:nvPicPr>
          <p:cNvPr id="13314" name="Picture 2" descr="D:\0. Dịch nCoV\1. Truyen thong vacxin Covid\0. Tài liệu về Tiem chu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872" y="733812"/>
            <a:ext cx="4694272" cy="599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5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3044" y="268088"/>
            <a:ext cx="6696744"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MỘT SỐ THÔNG TIN VỀ VẮC XIN PFIZER-BIONTECH</a:t>
            </a:r>
            <a:endParaRPr lang="en-US" dirty="0">
              <a:latin typeface="Times New Roman" pitchFamily="18" charset="0"/>
              <a:cs typeface="Times New Roman" pitchFamily="18" charset="0"/>
            </a:endParaRPr>
          </a:p>
        </p:txBody>
      </p:sp>
      <p:pic>
        <p:nvPicPr>
          <p:cNvPr id="14338" name="Picture 2" descr="D:\0. Dịch nCoV\1. Truyen thong vacxin Covid\0. Tài liệu về Tiem chu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908720"/>
            <a:ext cx="4550256" cy="582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5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052736"/>
            <a:ext cx="7776864" cy="1785104"/>
          </a:xfrm>
          <a:prstGeom prst="rect">
            <a:avLst/>
          </a:prstGeom>
        </p:spPr>
        <p:txBody>
          <a:bodyPr wrap="square">
            <a:spAutoFit/>
          </a:bodyPr>
          <a:lstStyle/>
          <a:p>
            <a:pPr algn="ctr"/>
            <a:r>
              <a:rPr lang="vi-VN" sz="2200" b="1" dirty="0"/>
              <a:t>Tiêm vaccine Covid-19 cho trẻ em từ 12-17 tuổi</a:t>
            </a:r>
            <a:r>
              <a:rPr lang="vi-VN" sz="2200" dirty="0"/>
              <a:t> là cách thức hiệu quả để tăng độ bao phủ miễn dịch cộng đồng. Song song chủ động chủng ngừa Covid-19 sớm, trẻ em và người lớn cùng tuân thủ khuyến cáo 5K + T5 để đồng lòng chống dịch, tạo “lá chắn thép” an toàn trước đại dịch.</a:t>
            </a:r>
            <a:endParaRPr lang="en-US" sz="2200" dirty="0"/>
          </a:p>
        </p:txBody>
      </p:sp>
      <p:pic>
        <p:nvPicPr>
          <p:cNvPr id="15362" name="Picture 2" descr="Thư cảm ơn của xã Lũng Hồ | Bệnh viện 19-8 Bộ Cô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12976"/>
            <a:ext cx="48768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23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8088"/>
            <a:ext cx="8346964"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THÔNG TIN CẦN BIẾT VỀ TIÊM VẮC XIN PHÒNG COVID- 19 CHO TRẺ EM</a:t>
            </a:r>
            <a:endParaRPr lang="en-US" dirty="0">
              <a:latin typeface="Times New Roman" pitchFamily="18" charset="0"/>
              <a:cs typeface="Times New Roman" pitchFamily="18" charset="0"/>
            </a:endParaRPr>
          </a:p>
        </p:txBody>
      </p:sp>
      <p:pic>
        <p:nvPicPr>
          <p:cNvPr id="1028" name="Picture 4" descr="D:\Bai viet\Bai viet dang web 2021\Phan III-2021\Hinh anh đăng web\326.4 vắc xin Comirnaty của Pfiz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52" y="1348969"/>
            <a:ext cx="3288167" cy="23657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8471" y="1142742"/>
            <a:ext cx="4572000" cy="1200329"/>
          </a:xfrm>
          <a:prstGeom prst="rect">
            <a:avLst/>
          </a:prstGeom>
        </p:spPr>
        <p:txBody>
          <a:bodyPr>
            <a:spAutoFit/>
          </a:bodyPr>
          <a:lstStyle/>
          <a:p>
            <a:pPr marL="285750" indent="-285750" algn="just">
              <a:buFont typeface="Wingdings" pitchFamily="2" charset="2"/>
              <a:buChar char="v"/>
            </a:pPr>
            <a:r>
              <a:rPr lang="en-US" dirty="0" err="1">
                <a:latin typeface="Times New Roman" pitchFamily="18" charset="0"/>
                <a:cs typeface="Times New Roman" pitchFamily="18" charset="0"/>
              </a:rPr>
              <a:t>Vắc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r>
              <a:rPr lang="en-US" dirty="0">
                <a:latin typeface="Times New Roman" pitchFamily="18" charset="0"/>
                <a:cs typeface="Times New Roman" pitchFamily="18" charset="0"/>
              </a:rPr>
              <a:t> COVID-19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xin</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Pfizer-</a:t>
            </a:r>
            <a:r>
              <a:rPr lang="en-US" b="1" dirty="0" err="1">
                <a:latin typeface="Times New Roman" pitchFamily="18" charset="0"/>
                <a:cs typeface="Times New Roman" pitchFamily="18" charset="0"/>
              </a:rPr>
              <a:t>BioNTech</a:t>
            </a:r>
            <a:r>
              <a:rPr lang="en-US" b="1" dirty="0">
                <a:latin typeface="Times New Roman" pitchFamily="18" charset="0"/>
                <a:cs typeface="Times New Roman" pitchFamily="18" charset="0"/>
              </a:rPr>
              <a:t>.</a:t>
            </a:r>
          </a:p>
          <a:p>
            <a:pPr marL="285750" indent="-285750" algn="just">
              <a:buFont typeface="Wingdings" pitchFamily="2" charset="2"/>
              <a:buChar char="v"/>
            </a:pPr>
            <a:endParaRPr lang="en-US" dirty="0">
              <a:latin typeface="Times New Roman" pitchFamily="18" charset="0"/>
              <a:cs typeface="Times New Roman" pitchFamily="18" charset="0"/>
            </a:endParaRPr>
          </a:p>
        </p:txBody>
      </p:sp>
      <p:sp>
        <p:nvSpPr>
          <p:cNvPr id="6" name="TextBox 5"/>
          <p:cNvSpPr txBox="1"/>
          <p:nvPr/>
        </p:nvSpPr>
        <p:spPr>
          <a:xfrm>
            <a:off x="628471" y="2529047"/>
            <a:ext cx="4572000" cy="1754326"/>
          </a:xfrm>
          <a:prstGeom prst="rect">
            <a:avLst/>
          </a:prstGeom>
          <a:noFill/>
        </p:spPr>
        <p:txBody>
          <a:bodyPr wrap="square" rtlCol="0">
            <a:spAutoFit/>
          </a:bodyPr>
          <a:lstStyle/>
          <a:p>
            <a:pPr marL="285750" indent="-285750" algn="just">
              <a:buFont typeface="Wingdings" pitchFamily="2" charset="2"/>
              <a:buChar char="v"/>
            </a:pPr>
            <a:r>
              <a:rPr lang="en-US" dirty="0">
                <a:latin typeface="Times New Roman" pitchFamily="18" charset="0"/>
                <a:cs typeface="Times New Roman" pitchFamily="18" charset="0"/>
              </a:rPr>
              <a:t>Theo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Y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b="1" u="sng" dirty="0" err="1">
                <a:latin typeface="Times New Roman" pitchFamily="18" charset="0"/>
                <a:cs typeface="Times New Roman" pitchFamily="18" charset="0"/>
                <a:hlinkClick r:id="rId3" tooltip="vắc-xin Covid-19"/>
              </a:rPr>
              <a:t>vắc-xin</a:t>
            </a:r>
            <a:r>
              <a:rPr lang="en-US" b="1" u="sng" dirty="0">
                <a:latin typeface="Times New Roman" pitchFamily="18" charset="0"/>
                <a:cs typeface="Times New Roman" pitchFamily="18" charset="0"/>
                <a:hlinkClick r:id="rId3" tooltip="vắc-xin Covid-19"/>
              </a:rPr>
              <a:t> Covid-19</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Pfizer-</a:t>
            </a:r>
            <a:r>
              <a:rPr lang="en-US" dirty="0" err="1">
                <a:latin typeface="Times New Roman" pitchFamily="18" charset="0"/>
                <a:cs typeface="Times New Roman" pitchFamily="18" charset="0"/>
              </a:rPr>
              <a:t>BioNTech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BNT162b2)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Hãng</a:t>
            </a:r>
            <a:r>
              <a:rPr lang="en-US" dirty="0">
                <a:latin typeface="Times New Roman" pitchFamily="18" charset="0"/>
                <a:cs typeface="Times New Roman" pitchFamily="18" charset="0"/>
              </a:rPr>
              <a:t> Pfizer –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Kỳ</a:t>
            </a:r>
            <a:r>
              <a:rPr lang="en-US" dirty="0">
                <a:latin typeface="Times New Roman" pitchFamily="18" charset="0"/>
                <a:cs typeface="Times New Roman" pitchFamily="18" charset="0"/>
              </a:rPr>
              <a:t> (FDA)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ngừa</a:t>
            </a:r>
            <a:r>
              <a:rPr lang="en-US" dirty="0">
                <a:latin typeface="Times New Roman" pitchFamily="18" charset="0"/>
                <a:cs typeface="Times New Roman" pitchFamily="18" charset="0"/>
              </a:rPr>
              <a:t> Covid-19 ở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12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a:t>
            </a:r>
          </a:p>
        </p:txBody>
      </p:sp>
      <p:sp>
        <p:nvSpPr>
          <p:cNvPr id="7" name="TextBox 6"/>
          <p:cNvSpPr txBox="1"/>
          <p:nvPr/>
        </p:nvSpPr>
        <p:spPr>
          <a:xfrm>
            <a:off x="628471" y="4569371"/>
            <a:ext cx="4572000" cy="1754326"/>
          </a:xfrm>
          <a:prstGeom prst="rect">
            <a:avLst/>
          </a:prstGeom>
          <a:noFill/>
        </p:spPr>
        <p:txBody>
          <a:bodyPr wrap="square" rtlCol="0">
            <a:spAutoFit/>
          </a:bodyPr>
          <a:lstStyle/>
          <a:p>
            <a:pPr marL="285750" indent="-285750" algn="just">
              <a:buFont typeface="Wingdings" pitchFamily="2" charset="2"/>
              <a:buChar char="v"/>
            </a:pPr>
            <a:r>
              <a:rPr lang="en-US" dirty="0" err="1">
                <a:latin typeface="Times New Roman" pitchFamily="18" charset="0"/>
                <a:cs typeface="Times New Roman" pitchFamily="18" charset="0"/>
              </a:rPr>
              <a:t>Vắc-xin</a:t>
            </a:r>
            <a:r>
              <a:rPr lang="en-US" dirty="0">
                <a:latin typeface="Times New Roman" pitchFamily="18" charset="0"/>
                <a:cs typeface="Times New Roman" pitchFamily="18" charset="0"/>
              </a:rPr>
              <a:t> Pfizer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Y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(WHO)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chấp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31-12-2020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Y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phê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duyệt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2908/QĐ-BYT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12-6-2021.</a:t>
            </a:r>
          </a:p>
        </p:txBody>
      </p:sp>
      <p:pic>
        <p:nvPicPr>
          <p:cNvPr id="11" name="Picture 2" descr="D:\0. Dịch nCoV\1. Truyen thong vacxin Covid\0. Tài liệu về Tiem chung\VACCIN_CHO_TRE_EM.jpg"/>
          <p:cNvPicPr>
            <a:picLocks noChangeAspect="1" noChangeArrowheads="1"/>
          </p:cNvPicPr>
          <p:nvPr/>
        </p:nvPicPr>
        <p:blipFill rotWithShape="1">
          <a:blip r:embed="rId4">
            <a:extLst>
              <a:ext uri="{28A0092B-C50C-407E-A947-70E740481C1C}">
                <a14:useLocalDpi xmlns:a14="http://schemas.microsoft.com/office/drawing/2010/main" val="0"/>
              </a:ext>
            </a:extLst>
          </a:blip>
          <a:srcRect l="23428" t="36814" r="53145" b="46251"/>
          <a:stretch/>
        </p:blipFill>
        <p:spPr bwMode="auto">
          <a:xfrm>
            <a:off x="5849986" y="4273652"/>
            <a:ext cx="2748498" cy="198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9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0. Dịch nCoV\1. Truyen thong vacxin Covid\0. Tài liệu về Tiem chung\images1628112_VACCIN_CHO_TRE_EM.jpg"/>
          <p:cNvPicPr>
            <a:picLocks noChangeAspect="1" noChangeArrowheads="1"/>
          </p:cNvPicPr>
          <p:nvPr/>
        </p:nvPicPr>
        <p:blipFill rotWithShape="1">
          <a:blip r:embed="rId2">
            <a:extLst>
              <a:ext uri="{28A0092B-C50C-407E-A947-70E740481C1C}">
                <a14:useLocalDpi xmlns:a14="http://schemas.microsoft.com/office/drawing/2010/main" val="0"/>
              </a:ext>
            </a:extLst>
          </a:blip>
          <a:srcRect l="65250" b="65250"/>
          <a:stretch/>
        </p:blipFill>
        <p:spPr bwMode="auto">
          <a:xfrm>
            <a:off x="5900793" y="2348880"/>
            <a:ext cx="2883257" cy="28832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6064" y="1533272"/>
            <a:ext cx="4572000" cy="1631216"/>
          </a:xfrm>
          <a:prstGeom prst="rect">
            <a:avLst/>
          </a:prstGeom>
        </p:spPr>
        <p:txBody>
          <a:bodyPr>
            <a:spAutoFit/>
          </a:bodyPr>
          <a:lstStyle/>
          <a:p>
            <a:pPr algn="just"/>
            <a:r>
              <a:rPr lang="en-US" sz="2000" b="1" dirty="0" err="1">
                <a:latin typeface="Arial" pitchFamily="34" charset="0"/>
                <a:cs typeface="Arial" pitchFamily="34" charset="0"/>
              </a:rPr>
              <a:t>Trên</a:t>
            </a:r>
            <a:r>
              <a:rPr lang="en-US" sz="2000" b="1" dirty="0">
                <a:latin typeface="Arial" pitchFamily="34" charset="0"/>
                <a:cs typeface="Arial" pitchFamily="34" charset="0"/>
              </a:rPr>
              <a:t> </a:t>
            </a:r>
            <a:r>
              <a:rPr lang="en-US" sz="2000" b="1" dirty="0" err="1">
                <a:latin typeface="Arial" pitchFamily="34" charset="0"/>
                <a:cs typeface="Arial" pitchFamily="34" charset="0"/>
              </a:rPr>
              <a:t>toàn</a:t>
            </a:r>
            <a:r>
              <a:rPr lang="en-US" sz="2000" b="1" dirty="0">
                <a:latin typeface="Arial" pitchFamily="34" charset="0"/>
                <a:cs typeface="Arial" pitchFamily="34" charset="0"/>
              </a:rPr>
              <a:t> </a:t>
            </a:r>
            <a:r>
              <a:rPr lang="en-US" sz="2000" b="1" dirty="0" err="1">
                <a:latin typeface="Arial" pitchFamily="34" charset="0"/>
                <a:cs typeface="Arial" pitchFamily="34" charset="0"/>
              </a:rPr>
              <a:t>quốc</a:t>
            </a:r>
            <a:r>
              <a:rPr lang="en-US" sz="2000" b="1"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trước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lứa</a:t>
            </a:r>
            <a:r>
              <a:rPr lang="en-US" sz="2000" dirty="0">
                <a:latin typeface="Arial" pitchFamily="34" charset="0"/>
                <a:cs typeface="Arial" pitchFamily="34" charset="0"/>
              </a:rPr>
              <a:t> </a:t>
            </a:r>
            <a:r>
              <a:rPr lang="en-US" sz="2000" dirty="0" err="1">
                <a:latin typeface="Arial" pitchFamily="34" charset="0"/>
                <a:cs typeface="Arial" pitchFamily="34" charset="0"/>
              </a:rPr>
              <a:t>tuổi</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16 - 17 </a:t>
            </a:r>
            <a:r>
              <a:rPr lang="en-US" sz="2000" dirty="0" err="1">
                <a:latin typeface="Arial" pitchFamily="34" charset="0"/>
                <a:cs typeface="Arial" pitchFamily="34" charset="0"/>
              </a:rPr>
              <a:t>tuổi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hạ</a:t>
            </a:r>
            <a:r>
              <a:rPr lang="en-US" sz="2000" dirty="0">
                <a:latin typeface="Arial" pitchFamily="34" charset="0"/>
                <a:cs typeface="Arial" pitchFamily="34" charset="0"/>
              </a:rPr>
              <a:t> </a:t>
            </a:r>
            <a:r>
              <a:rPr lang="en-US" sz="2000" dirty="0" err="1">
                <a:latin typeface="Arial" pitchFamily="34" charset="0"/>
                <a:cs typeface="Arial" pitchFamily="34" charset="0"/>
              </a:rPr>
              <a:t>dần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tuổi</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12-17 </a:t>
            </a:r>
            <a:r>
              <a:rPr lang="en-US" sz="2000" dirty="0" err="1">
                <a:latin typeface="Arial" pitchFamily="34" charset="0"/>
                <a:cs typeface="Arial" pitchFamily="34" charset="0"/>
              </a:rPr>
              <a:t>tuổi</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tiến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cung</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vắc</a:t>
            </a:r>
            <a:r>
              <a:rPr lang="en-US" sz="2000" dirty="0">
                <a:latin typeface="Arial" pitchFamily="34" charset="0"/>
                <a:cs typeface="Arial" pitchFamily="34" charset="0"/>
              </a:rPr>
              <a:t> </a:t>
            </a:r>
            <a:r>
              <a:rPr lang="en-US" sz="2000" dirty="0" err="1">
                <a:latin typeface="Arial" pitchFamily="34" charset="0"/>
                <a:cs typeface="Arial" pitchFamily="34" charset="0"/>
              </a:rPr>
              <a:t>xin</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hình</a:t>
            </a:r>
            <a:r>
              <a:rPr lang="en-US" sz="2000" dirty="0">
                <a:latin typeface="Arial" pitchFamily="34" charset="0"/>
                <a:cs typeface="Arial" pitchFamily="34" charset="0"/>
              </a:rPr>
              <a:t>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tại</a:t>
            </a:r>
            <a:r>
              <a:rPr lang="en-US" sz="2000" dirty="0">
                <a:latin typeface="Arial" pitchFamily="34" charset="0"/>
                <a:cs typeface="Arial" pitchFamily="34" charset="0"/>
              </a:rPr>
              <a:t> </a:t>
            </a:r>
            <a:r>
              <a:rPr lang="en-US" sz="2000" dirty="0" err="1">
                <a:latin typeface="Arial" pitchFamily="34" charset="0"/>
                <a:cs typeface="Arial" pitchFamily="34" charset="0"/>
              </a:rPr>
              <a:t>địa</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p>
        </p:txBody>
      </p:sp>
      <p:sp>
        <p:nvSpPr>
          <p:cNvPr id="7" name="TextBox 6"/>
          <p:cNvSpPr txBox="1"/>
          <p:nvPr/>
        </p:nvSpPr>
        <p:spPr>
          <a:xfrm>
            <a:off x="576064" y="3813843"/>
            <a:ext cx="4572000" cy="2246769"/>
          </a:xfrm>
          <a:prstGeom prst="rect">
            <a:avLst/>
          </a:prstGeom>
          <a:noFill/>
        </p:spPr>
        <p:txBody>
          <a:bodyPr wrap="square" rtlCol="0">
            <a:spAutoFit/>
          </a:bodyPr>
          <a:lstStyle/>
          <a:p>
            <a:r>
              <a:rPr lang="en-US" sz="2000" b="1" dirty="0" err="1">
                <a:latin typeface="Arial" pitchFamily="34" charset="0"/>
                <a:cs typeface="Arial" pitchFamily="34" charset="0"/>
              </a:rPr>
              <a:t>Thành</a:t>
            </a:r>
            <a:r>
              <a:rPr lang="en-US" sz="2000" b="1" dirty="0">
                <a:latin typeface="Arial" pitchFamily="34" charset="0"/>
                <a:cs typeface="Arial" pitchFamily="34" charset="0"/>
              </a:rPr>
              <a:t> </a:t>
            </a:r>
            <a:r>
              <a:rPr lang="en-US" sz="2000" b="1" dirty="0" err="1">
                <a:latin typeface="Arial" pitchFamily="34" charset="0"/>
                <a:cs typeface="Arial" pitchFamily="34" charset="0"/>
              </a:rPr>
              <a:t>phố</a:t>
            </a:r>
            <a:r>
              <a:rPr lang="en-US" sz="2000" b="1" dirty="0">
                <a:latin typeface="Arial" pitchFamily="34" charset="0"/>
                <a:cs typeface="Arial" pitchFamily="34" charset="0"/>
              </a:rPr>
              <a:t> </a:t>
            </a:r>
            <a:r>
              <a:rPr lang="en-US" sz="2000" b="1" dirty="0" err="1">
                <a:latin typeface="Arial" pitchFamily="34" charset="0"/>
                <a:cs typeface="Arial" pitchFamily="34" charset="0"/>
              </a:rPr>
              <a:t>Đà</a:t>
            </a:r>
            <a:r>
              <a:rPr lang="en-US" sz="2000" b="1" dirty="0">
                <a:latin typeface="Arial" pitchFamily="34" charset="0"/>
                <a:cs typeface="Arial" pitchFamily="34" charset="0"/>
              </a:rPr>
              <a:t> </a:t>
            </a:r>
            <a:r>
              <a:rPr lang="en-US" sz="2000" b="1" dirty="0" err="1">
                <a:latin typeface="Arial" pitchFamily="34" charset="0"/>
                <a:cs typeface="Arial" pitchFamily="34" charset="0"/>
              </a:rPr>
              <a:t>Nẵng</a:t>
            </a:r>
            <a:r>
              <a:rPr lang="en-US" sz="2000" b="1" dirty="0">
                <a:latin typeface="Arial" pitchFamily="34" charset="0"/>
                <a:cs typeface="Arial" pitchFamily="34" charset="0"/>
              </a:rPr>
              <a:t>:  </a:t>
            </a:r>
          </a:p>
          <a:p>
            <a:pPr marL="342900" indent="-342900" algn="just">
              <a:buFont typeface="Wingdings" pitchFamily="2" charset="2"/>
              <a:buChar char="Ø"/>
            </a:pPr>
            <a:r>
              <a:rPr lang="en-US" sz="2000" dirty="0" err="1">
                <a:latin typeface="Arial" pitchFamily="34" charset="0"/>
                <a:cs typeface="Arial" pitchFamily="34" charset="0"/>
              </a:rPr>
              <a:t>Triển</a:t>
            </a:r>
            <a:r>
              <a:rPr lang="en-US" sz="2000" dirty="0">
                <a:latin typeface="Arial" pitchFamily="34" charset="0"/>
                <a:cs typeface="Arial" pitchFamily="34" charset="0"/>
              </a:rPr>
              <a:t> </a:t>
            </a:r>
            <a:r>
              <a:rPr lang="en-US" sz="2000" dirty="0" err="1">
                <a:latin typeface="Arial" pitchFamily="34" charset="0"/>
                <a:cs typeface="Arial" pitchFamily="34" charset="0"/>
              </a:rPr>
              <a:t>khai</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chủng</a:t>
            </a:r>
            <a:r>
              <a:rPr lang="en-US" sz="2000" dirty="0">
                <a:latin typeface="Arial" pitchFamily="34" charset="0"/>
                <a:cs typeface="Arial" pitchFamily="34" charset="0"/>
              </a:rPr>
              <a:t> </a:t>
            </a:r>
            <a:r>
              <a:rPr lang="en-US" sz="2000" dirty="0" err="1">
                <a:latin typeface="Arial" pitchFamily="34" charset="0"/>
                <a:cs typeface="Arial" pitchFamily="34" charset="0"/>
              </a:rPr>
              <a:t>vắc</a:t>
            </a:r>
            <a:r>
              <a:rPr lang="en-US" sz="2000" dirty="0">
                <a:latin typeface="Arial" pitchFamily="34" charset="0"/>
                <a:cs typeface="Arial" pitchFamily="34" charset="0"/>
              </a:rPr>
              <a:t> </a:t>
            </a:r>
            <a:r>
              <a:rPr lang="en-US" sz="2000" dirty="0" err="1">
                <a:latin typeface="Arial" pitchFamily="34" charset="0"/>
                <a:cs typeface="Arial" pitchFamily="34" charset="0"/>
              </a:rPr>
              <a:t>xin</a:t>
            </a:r>
            <a:r>
              <a:rPr lang="en-US" sz="2000" dirty="0">
                <a:latin typeface="Arial" pitchFamily="34" charset="0"/>
                <a:cs typeface="Arial" pitchFamily="34" charset="0"/>
              </a:rPr>
              <a:t> </a:t>
            </a:r>
            <a:r>
              <a:rPr lang="en-US" sz="2000" dirty="0" err="1">
                <a:latin typeface="Arial" pitchFamily="34" charset="0"/>
                <a:cs typeface="Arial" pitchFamily="34" charset="0"/>
              </a:rPr>
              <a:t>phòng</a:t>
            </a:r>
            <a:r>
              <a:rPr lang="en-US" sz="2000" dirty="0">
                <a:latin typeface="Arial" pitchFamily="34" charset="0"/>
                <a:cs typeface="Arial" pitchFamily="34" charset="0"/>
              </a:rPr>
              <a:t> COVID-19 </a:t>
            </a:r>
            <a:r>
              <a:rPr lang="en-US" sz="2000" dirty="0" err="1">
                <a:latin typeface="Arial" pitchFamily="34" charset="0"/>
                <a:cs typeface="Arial" pitchFamily="34" charset="0"/>
              </a:rPr>
              <a:t>trước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15 </a:t>
            </a:r>
            <a:r>
              <a:rPr lang="en-US" sz="2000" dirty="0" err="1">
                <a:latin typeface="Arial" pitchFamily="34" charset="0"/>
                <a:cs typeface="Arial" pitchFamily="34" charset="0"/>
              </a:rPr>
              <a:t>đến</a:t>
            </a:r>
            <a:r>
              <a:rPr lang="en-US" sz="2000" dirty="0">
                <a:latin typeface="Arial" pitchFamily="34" charset="0"/>
                <a:cs typeface="Arial" pitchFamily="34" charset="0"/>
              </a:rPr>
              <a:t> </a:t>
            </a:r>
            <a:r>
              <a:rPr lang="en-US" sz="2000" dirty="0" err="1">
                <a:latin typeface="Arial" pitchFamily="34" charset="0"/>
                <a:cs typeface="Arial" pitchFamily="34" charset="0"/>
              </a:rPr>
              <a:t>dưới</a:t>
            </a:r>
            <a:r>
              <a:rPr lang="en-US" sz="2000" dirty="0">
                <a:latin typeface="Arial" pitchFamily="34" charset="0"/>
                <a:cs typeface="Arial" pitchFamily="34" charset="0"/>
              </a:rPr>
              <a:t> 18 </a:t>
            </a:r>
            <a:r>
              <a:rPr lang="en-US" sz="2000" dirty="0" err="1">
                <a:latin typeface="Arial" pitchFamily="34" charset="0"/>
                <a:cs typeface="Arial" pitchFamily="34" charset="0"/>
              </a:rPr>
              <a:t>tuổi</a:t>
            </a:r>
            <a:r>
              <a:rPr lang="en-US" sz="2000" dirty="0">
                <a:latin typeface="Arial" pitchFamily="34" charset="0"/>
                <a:cs typeface="Arial" pitchFamily="34" charset="0"/>
              </a:rPr>
              <a:t>.</a:t>
            </a:r>
          </a:p>
          <a:p>
            <a:pPr marL="342900" indent="-342900" algn="just">
              <a:buFont typeface="Wingdings" pitchFamily="2" charset="2"/>
              <a:buChar char="Ø"/>
            </a:pP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a:t>
            </a:r>
            <a:r>
              <a:rPr lang="en-US" sz="2000" dirty="0" err="1">
                <a:latin typeface="Arial" pitchFamily="34" charset="0"/>
                <a:cs typeface="Arial" pitchFamily="34" charset="0"/>
              </a:rPr>
              <a:t>tục</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12-15 </a:t>
            </a:r>
            <a:r>
              <a:rPr lang="en-US" sz="2000" dirty="0" err="1">
                <a:latin typeface="Arial" pitchFamily="34" charset="0"/>
                <a:cs typeface="Arial" pitchFamily="34" charset="0"/>
              </a:rPr>
              <a:t>tuổi</a:t>
            </a:r>
            <a:r>
              <a:rPr lang="en-US" sz="2000" dirty="0">
                <a:latin typeface="Arial" pitchFamily="34" charset="0"/>
                <a:cs typeface="Arial" pitchFamily="34" charset="0"/>
              </a:rPr>
              <a:t>.</a:t>
            </a:r>
          </a:p>
          <a:p>
            <a:pPr marL="342900" indent="-342900">
              <a:buFont typeface="Wingdings" pitchFamily="2" charset="2"/>
              <a:buChar char="Ø"/>
            </a:pPr>
            <a:endParaRPr lang="en-US" sz="2000" dirty="0">
              <a:latin typeface="Arial" pitchFamily="34" charset="0"/>
              <a:cs typeface="Arial" pitchFamily="34" charset="0"/>
            </a:endParaRPr>
          </a:p>
        </p:txBody>
      </p:sp>
      <p:sp>
        <p:nvSpPr>
          <p:cNvPr id="9" name="Rectangle 8"/>
          <p:cNvSpPr/>
          <p:nvPr/>
        </p:nvSpPr>
        <p:spPr>
          <a:xfrm>
            <a:off x="1043608" y="6396335"/>
            <a:ext cx="7136180" cy="307777"/>
          </a:xfrm>
          <a:prstGeom prst="rect">
            <a:avLst/>
          </a:prstGeom>
        </p:spPr>
        <p:txBody>
          <a:bodyPr wrap="square">
            <a:spAutoFit/>
          </a:bodyPr>
          <a:lstStyle/>
          <a:p>
            <a:pPr algn="ctr">
              <a:spcBef>
                <a:spcPts val="200"/>
              </a:spcBef>
              <a:spcAft>
                <a:spcPts val="200"/>
              </a:spcAft>
            </a:pP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phòng</a:t>
            </a:r>
            <a:r>
              <a:rPr lang="en-US" sz="1400" i="1" dirty="0">
                <a:latin typeface="Arial" pitchFamily="34" charset="0"/>
                <a:cs typeface="Arial" pitchFamily="34" charset="0"/>
              </a:rPr>
              <a:t> </a:t>
            </a:r>
            <a:r>
              <a:rPr lang="en-US" sz="1400" i="1" dirty="0" err="1">
                <a:latin typeface="Arial" pitchFamily="34" charset="0"/>
                <a:cs typeface="Arial" pitchFamily="34" charset="0"/>
              </a:rPr>
              <a:t>bệnh</a:t>
            </a:r>
            <a:r>
              <a:rPr lang="en-US" sz="1400" i="1" dirty="0">
                <a:latin typeface="Arial" pitchFamily="34" charset="0"/>
                <a:cs typeface="Arial" pitchFamily="34" charset="0"/>
              </a:rPr>
              <a:t> </a:t>
            </a:r>
            <a:r>
              <a:rPr lang="en-US" sz="1400" i="1" dirty="0" err="1">
                <a:latin typeface="Arial" pitchFamily="34" charset="0"/>
                <a:cs typeface="Arial" pitchFamily="34" charset="0"/>
              </a:rPr>
              <a:t>tốt</a:t>
            </a:r>
            <a:r>
              <a:rPr lang="en-US" sz="1400" i="1" dirty="0">
                <a:latin typeface="Arial" pitchFamily="34" charset="0"/>
                <a:cs typeface="Arial" pitchFamily="34" charset="0"/>
              </a:rPr>
              <a:t> </a:t>
            </a:r>
            <a:r>
              <a:rPr lang="en-US" sz="1400" i="1" dirty="0" err="1">
                <a:latin typeface="Arial" pitchFamily="34" charset="0"/>
                <a:cs typeface="Arial" pitchFamily="34" charset="0"/>
              </a:rPr>
              <a:t>nhất</a:t>
            </a:r>
            <a:r>
              <a:rPr lang="en-US" sz="1400" i="1" dirty="0">
                <a:latin typeface="Arial" pitchFamily="34" charset="0"/>
                <a:cs typeface="Arial" pitchFamily="34" charset="0"/>
              </a:rPr>
              <a:t>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được</a:t>
            </a:r>
            <a:r>
              <a:rPr lang="en-US" sz="1400" i="1" dirty="0">
                <a:latin typeface="Arial" pitchFamily="34" charset="0"/>
                <a:cs typeface="Arial" pitchFamily="34" charset="0"/>
              </a:rPr>
              <a:t> </a:t>
            </a:r>
            <a:r>
              <a:rPr lang="en-US" sz="1400" i="1" dirty="0" err="1">
                <a:latin typeface="Arial" pitchFamily="34" charset="0"/>
                <a:cs typeface="Arial" pitchFamily="34" charset="0"/>
              </a:rPr>
              <a:t>tiêm</a:t>
            </a:r>
            <a:r>
              <a:rPr lang="en-US" sz="1400" i="1" dirty="0">
                <a:latin typeface="Arial" pitchFamily="34" charset="0"/>
                <a:cs typeface="Arial" pitchFamily="34" charset="0"/>
              </a:rPr>
              <a:t> </a:t>
            </a:r>
            <a:r>
              <a:rPr lang="en-US" sz="1400" i="1" dirty="0" err="1">
                <a:latin typeface="Arial" pitchFamily="34" charset="0"/>
                <a:cs typeface="Arial" pitchFamily="34" charset="0"/>
              </a:rPr>
              <a:t>sớm</a:t>
            </a:r>
            <a:r>
              <a:rPr lang="en-US" sz="1400" i="1" dirty="0">
                <a:latin typeface="Arial" pitchFamily="34" charset="0"/>
                <a:cs typeface="Arial" pitchFamily="34" charset="0"/>
              </a:rPr>
              <a:t> </a:t>
            </a:r>
            <a:r>
              <a:rPr lang="en-US" sz="1400" i="1" dirty="0" err="1">
                <a:latin typeface="Arial" pitchFamily="34" charset="0"/>
                <a:cs typeface="Arial" pitchFamily="34" charset="0"/>
              </a:rPr>
              <a:t>nhất</a:t>
            </a:r>
            <a:r>
              <a:rPr lang="en-US" sz="1400" i="1" dirty="0">
                <a:latin typeface="Arial" pitchFamily="34" charset="0"/>
                <a:cs typeface="Arial" pitchFamily="34" charset="0"/>
              </a:rPr>
              <a:t>!</a:t>
            </a:r>
          </a:p>
        </p:txBody>
      </p:sp>
      <p:sp>
        <p:nvSpPr>
          <p:cNvPr id="10" name="TextBox 9"/>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316000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0. Dịch nCoV\1. Truyen thong vacxin Covid\0. Tài liệu về Tiem chung\tiemchungchotree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131" b="23485"/>
          <a:stretch/>
        </p:blipFill>
        <p:spPr bwMode="auto">
          <a:xfrm>
            <a:off x="496713" y="1196752"/>
            <a:ext cx="8150574" cy="3888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7524" y="6211669"/>
            <a:ext cx="8568952" cy="574516"/>
          </a:xfrm>
          <a:prstGeom prst="rect">
            <a:avLst/>
          </a:prstGeom>
        </p:spPr>
        <p:txBody>
          <a:bodyPr wrap="square">
            <a:spAutoFit/>
          </a:bodyPr>
          <a:lstStyle/>
          <a:p>
            <a:pPr algn="ctr">
              <a:spcBef>
                <a:spcPts val="200"/>
              </a:spcBef>
              <a:spcAft>
                <a:spcPts val="200"/>
              </a:spcAft>
            </a:pPr>
            <a:r>
              <a:rPr lang="en-US" sz="1400" i="1" dirty="0" err="1">
                <a:latin typeface="Arial" pitchFamily="34" charset="0"/>
                <a:cs typeface="Arial" pitchFamily="34" charset="0"/>
              </a:rPr>
              <a:t>Tiêm</a:t>
            </a:r>
            <a:r>
              <a:rPr lang="en-US" sz="1400" i="1" dirty="0">
                <a:latin typeface="Arial" pitchFamily="34" charset="0"/>
                <a:cs typeface="Arial" pitchFamily="34" charset="0"/>
              </a:rPr>
              <a:t> </a:t>
            </a:r>
            <a:r>
              <a:rPr lang="en-US" sz="1400" i="1" dirty="0" err="1">
                <a:latin typeface="Arial" pitchFamily="34" charset="0"/>
                <a:cs typeface="Arial" pitchFamily="34" charset="0"/>
              </a:rPr>
              <a:t>chủng</a:t>
            </a:r>
            <a:r>
              <a:rPr lang="en-US" sz="1400" i="1" dirty="0">
                <a:latin typeface="Arial" pitchFamily="34" charset="0"/>
                <a:cs typeface="Arial" pitchFamily="34" charset="0"/>
              </a:rPr>
              <a:t> </a:t>
            </a: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phòng</a:t>
            </a:r>
            <a:r>
              <a:rPr lang="en-US" sz="1400" i="1" dirty="0">
                <a:latin typeface="Arial" pitchFamily="34" charset="0"/>
                <a:cs typeface="Arial" pitchFamily="34" charset="0"/>
              </a:rPr>
              <a:t> COVID-19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quyền</a:t>
            </a:r>
            <a:r>
              <a:rPr lang="en-US" sz="1400" i="1" dirty="0">
                <a:latin typeface="Arial" pitchFamily="34" charset="0"/>
                <a:cs typeface="Arial" pitchFamily="34" charset="0"/>
              </a:rPr>
              <a:t> </a:t>
            </a:r>
            <a:r>
              <a:rPr lang="en-US" sz="1400" i="1" dirty="0" err="1">
                <a:latin typeface="Arial" pitchFamily="34" charset="0"/>
                <a:cs typeface="Arial" pitchFamily="34" charset="0"/>
              </a:rPr>
              <a:t>lợi</a:t>
            </a:r>
            <a:r>
              <a:rPr lang="en-US" sz="1400" i="1" dirty="0">
                <a:latin typeface="Arial" pitchFamily="34" charset="0"/>
                <a:cs typeface="Arial" pitchFamily="34" charset="0"/>
              </a:rPr>
              <a:t> </a:t>
            </a:r>
            <a:r>
              <a:rPr lang="en-US" sz="1400" i="1" dirty="0" err="1">
                <a:latin typeface="Arial" pitchFamily="34" charset="0"/>
                <a:cs typeface="Arial" pitchFamily="34" charset="0"/>
              </a:rPr>
              <a:t>đối</a:t>
            </a:r>
            <a:r>
              <a:rPr lang="en-US" sz="1400" i="1" dirty="0">
                <a:latin typeface="Arial" pitchFamily="34" charset="0"/>
                <a:cs typeface="Arial" pitchFamily="34" charset="0"/>
              </a:rPr>
              <a:t> </a:t>
            </a:r>
            <a:r>
              <a:rPr lang="en-US" sz="1400" i="1" dirty="0" err="1">
                <a:latin typeface="Arial" pitchFamily="34" charset="0"/>
                <a:cs typeface="Arial" pitchFamily="34" charset="0"/>
              </a:rPr>
              <a:t>với</a:t>
            </a:r>
            <a:r>
              <a:rPr lang="en-US" sz="1400" i="1" dirty="0">
                <a:latin typeface="Arial" pitchFamily="34" charset="0"/>
                <a:cs typeface="Arial" pitchFamily="34" charset="0"/>
              </a:rPr>
              <a:t> </a:t>
            </a:r>
            <a:r>
              <a:rPr lang="en-US" sz="1400" i="1" dirty="0" err="1">
                <a:latin typeface="Arial" pitchFamily="34" charset="0"/>
                <a:cs typeface="Arial" pitchFamily="34" charset="0"/>
              </a:rPr>
              <a:t>trẻ</a:t>
            </a:r>
            <a:r>
              <a:rPr lang="en-US" sz="1400" i="1" dirty="0">
                <a:latin typeface="Arial" pitchFamily="34" charset="0"/>
                <a:cs typeface="Arial" pitchFamily="34" charset="0"/>
              </a:rPr>
              <a:t> </a:t>
            </a:r>
            <a:r>
              <a:rPr lang="en-US" sz="1400" i="1" dirty="0" err="1">
                <a:latin typeface="Arial" pitchFamily="34" charset="0"/>
                <a:cs typeface="Arial" pitchFamily="34" charset="0"/>
              </a:rPr>
              <a:t>em</a:t>
            </a:r>
            <a:r>
              <a:rPr lang="en-US" sz="1400" i="1" dirty="0">
                <a:latin typeface="Arial" pitchFamily="34" charset="0"/>
                <a:cs typeface="Arial" pitchFamily="34" charset="0"/>
              </a:rPr>
              <a:t>, </a:t>
            </a:r>
          </a:p>
          <a:p>
            <a:pPr algn="ctr">
              <a:spcBef>
                <a:spcPts val="200"/>
              </a:spcBef>
              <a:spcAft>
                <a:spcPts val="200"/>
              </a:spcAft>
            </a:pP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trách</a:t>
            </a:r>
            <a:r>
              <a:rPr lang="en-US" sz="1400" i="1" dirty="0">
                <a:latin typeface="Arial" pitchFamily="34" charset="0"/>
                <a:cs typeface="Arial" pitchFamily="34" charset="0"/>
              </a:rPr>
              <a:t> </a:t>
            </a:r>
            <a:r>
              <a:rPr lang="en-US" sz="1400" i="1" dirty="0" err="1">
                <a:latin typeface="Arial" pitchFamily="34" charset="0"/>
                <a:cs typeface="Arial" pitchFamily="34" charset="0"/>
              </a:rPr>
              <a:t>nhiệm</a:t>
            </a:r>
            <a:r>
              <a:rPr lang="en-US" sz="1400" i="1" dirty="0">
                <a:latin typeface="Arial" pitchFamily="34" charset="0"/>
                <a:cs typeface="Arial" pitchFamily="34" charset="0"/>
              </a:rPr>
              <a:t> </a:t>
            </a:r>
            <a:r>
              <a:rPr lang="en-US" sz="1400" i="1" dirty="0" err="1">
                <a:latin typeface="Arial" pitchFamily="34" charset="0"/>
                <a:cs typeface="Arial" pitchFamily="34" charset="0"/>
              </a:rPr>
              <a:t>đối</a:t>
            </a:r>
            <a:r>
              <a:rPr lang="en-US" sz="1400" i="1" dirty="0">
                <a:latin typeface="Arial" pitchFamily="34" charset="0"/>
                <a:cs typeface="Arial" pitchFamily="34" charset="0"/>
              </a:rPr>
              <a:t> </a:t>
            </a:r>
            <a:r>
              <a:rPr lang="en-US" sz="1400" i="1" dirty="0" err="1">
                <a:latin typeface="Arial" pitchFamily="34" charset="0"/>
                <a:cs typeface="Arial" pitchFamily="34" charset="0"/>
              </a:rPr>
              <a:t>với</a:t>
            </a:r>
            <a:r>
              <a:rPr lang="en-US" sz="1400" i="1" dirty="0">
                <a:latin typeface="Arial" pitchFamily="34" charset="0"/>
                <a:cs typeface="Arial" pitchFamily="34" charset="0"/>
              </a:rPr>
              <a:t> </a:t>
            </a:r>
            <a:r>
              <a:rPr lang="en-US" sz="1400" i="1" dirty="0" err="1">
                <a:latin typeface="Arial" pitchFamily="34" charset="0"/>
                <a:cs typeface="Arial" pitchFamily="34" charset="0"/>
              </a:rPr>
              <a:t>cộng</a:t>
            </a:r>
            <a:r>
              <a:rPr lang="en-US" sz="1400" i="1" dirty="0">
                <a:latin typeface="Arial" pitchFamily="34" charset="0"/>
                <a:cs typeface="Arial" pitchFamily="34" charset="0"/>
              </a:rPr>
              <a:t> </a:t>
            </a:r>
            <a:r>
              <a:rPr lang="en-US" sz="1400" i="1" dirty="0" err="1">
                <a:latin typeface="Arial" pitchFamily="34" charset="0"/>
                <a:cs typeface="Arial" pitchFamily="34" charset="0"/>
              </a:rPr>
              <a:t>đồng</a:t>
            </a:r>
            <a:r>
              <a:rPr lang="en-US" sz="1400" i="1" dirty="0">
                <a:latin typeface="Arial" pitchFamily="34" charset="0"/>
                <a:cs typeface="Arial" pitchFamily="34" charset="0"/>
              </a:rPr>
              <a:t>! </a:t>
            </a:r>
          </a:p>
        </p:txBody>
      </p:sp>
      <p:sp>
        <p:nvSpPr>
          <p:cNvPr id="13" name="TextBox 12"/>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378249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26550"/>
            <a:ext cx="8064896" cy="1656864"/>
          </a:xfrm>
          <a:prstGeom prst="rect">
            <a:avLst/>
          </a:prstGeom>
        </p:spPr>
        <p:txBody>
          <a:bodyPr wrap="square">
            <a:spAutoFit/>
          </a:bodyPr>
          <a:lstStyle/>
          <a:p>
            <a:pPr algn="just">
              <a:spcBef>
                <a:spcPts val="200"/>
              </a:spcBef>
              <a:spcAft>
                <a:spcPts val="200"/>
              </a:spcAft>
            </a:pPr>
            <a:r>
              <a:rPr lang="en-US" sz="1900" b="1" dirty="0">
                <a:latin typeface="Arial" pitchFamily="34" charset="0"/>
                <a:cs typeface="Arial" pitchFamily="34" charset="0"/>
              </a:rPr>
              <a:t>     </a:t>
            </a:r>
            <a:r>
              <a:rPr lang="en-US" sz="1900" b="1" dirty="0" err="1">
                <a:latin typeface="Arial" pitchFamily="34" charset="0"/>
                <a:cs typeface="Arial" pitchFamily="34" charset="0"/>
              </a:rPr>
              <a:t>Trước</a:t>
            </a:r>
            <a:r>
              <a:rPr lang="en-US" sz="1900" b="1" dirty="0">
                <a:latin typeface="Arial" pitchFamily="34" charset="0"/>
                <a:cs typeface="Arial" pitchFamily="34" charset="0"/>
              </a:rPr>
              <a:t> </a:t>
            </a:r>
            <a:r>
              <a:rPr lang="en-US" sz="1900" b="1" dirty="0" err="1">
                <a:latin typeface="Arial" pitchFamily="34" charset="0"/>
                <a:cs typeface="Arial" pitchFamily="34" charset="0"/>
              </a:rPr>
              <a:t>khi</a:t>
            </a:r>
            <a:r>
              <a:rPr lang="en-US" sz="1900" b="1" dirty="0">
                <a:latin typeface="Arial" pitchFamily="34" charset="0"/>
                <a:cs typeface="Arial" pitchFamily="34" charset="0"/>
              </a:rPr>
              <a:t> </a:t>
            </a:r>
            <a:r>
              <a:rPr lang="en-US" sz="1900" b="1" dirty="0" err="1">
                <a:latin typeface="Arial" pitchFamily="34" charset="0"/>
                <a:cs typeface="Arial" pitchFamily="34" charset="0"/>
              </a:rPr>
              <a:t>tiêm</a:t>
            </a:r>
            <a:r>
              <a:rPr lang="en-US" sz="1900" b="1" dirty="0">
                <a:latin typeface="Arial" pitchFamily="34" charset="0"/>
                <a:cs typeface="Arial" pitchFamily="34" charset="0"/>
              </a:rPr>
              <a:t> </a:t>
            </a:r>
            <a:r>
              <a:rPr lang="en-US" sz="1900" b="1" dirty="0" err="1">
                <a:latin typeface="Arial" pitchFamily="34" charset="0"/>
                <a:cs typeface="Arial" pitchFamily="34" charset="0"/>
              </a:rPr>
              <a:t>vắc</a:t>
            </a:r>
            <a:r>
              <a:rPr lang="en-US" sz="1900" b="1" dirty="0">
                <a:latin typeface="Arial" pitchFamily="34" charset="0"/>
                <a:cs typeface="Arial" pitchFamily="34" charset="0"/>
              </a:rPr>
              <a:t> </a:t>
            </a:r>
            <a:r>
              <a:rPr lang="en-US" sz="1900" b="1" dirty="0" err="1">
                <a:latin typeface="Arial" pitchFamily="34" charset="0"/>
                <a:cs typeface="Arial" pitchFamily="34" charset="0"/>
              </a:rPr>
              <a:t>xin</a:t>
            </a:r>
            <a:endParaRPr lang="en-US" sz="1900" b="1" dirty="0">
              <a:latin typeface="Arial" pitchFamily="34" charset="0"/>
              <a:cs typeface="Arial" pitchFamily="34" charset="0"/>
            </a:endParaRPr>
          </a:p>
          <a:p>
            <a:pPr algn="just">
              <a:spcBef>
                <a:spcPts val="200"/>
              </a:spcBef>
              <a:spcAft>
                <a:spcPts val="200"/>
              </a:spcAft>
            </a:pPr>
            <a:endParaRPr lang="en-US" sz="1900" dirty="0">
              <a:latin typeface="Arial" pitchFamily="34" charset="0"/>
              <a:cs typeface="Arial" pitchFamily="34" charset="0"/>
            </a:endParaRPr>
          </a:p>
          <a:p>
            <a:pPr marL="342900" indent="-342900" algn="just">
              <a:spcBef>
                <a:spcPts val="200"/>
              </a:spcBef>
              <a:spcAft>
                <a:spcPts val="200"/>
              </a:spcAft>
              <a:buFont typeface="Wingdings" pitchFamily="2" charset="2"/>
              <a:buChar char="Ø"/>
            </a:pPr>
            <a:r>
              <a:rPr lang="en-US" sz="1900" dirty="0" err="1">
                <a:latin typeface="Arial" pitchFamily="34" charset="0"/>
                <a:cs typeface="Arial" pitchFamily="34" charset="0"/>
              </a:rPr>
              <a:t>Trước</a:t>
            </a:r>
            <a:r>
              <a:rPr lang="en-US" sz="1900" dirty="0">
                <a:latin typeface="Arial" pitchFamily="34" charset="0"/>
                <a:cs typeface="Arial" pitchFamily="34" charset="0"/>
              </a:rPr>
              <a:t> </a:t>
            </a:r>
            <a:r>
              <a:rPr lang="en-US" sz="1900" dirty="0" err="1">
                <a:latin typeface="Arial" pitchFamily="34" charset="0"/>
                <a:cs typeface="Arial" pitchFamily="34" charset="0"/>
              </a:rPr>
              <a:t>khi</a:t>
            </a:r>
            <a:r>
              <a:rPr lang="en-US" sz="1900" dirty="0">
                <a:latin typeface="Arial" pitchFamily="34" charset="0"/>
                <a:cs typeface="Arial" pitchFamily="34" charset="0"/>
              </a:rPr>
              <a:t> </a:t>
            </a:r>
            <a:r>
              <a:rPr lang="en-US" sz="1900" dirty="0" err="1">
                <a:latin typeface="Arial" pitchFamily="34" charset="0"/>
                <a:cs typeface="Arial" pitchFamily="34" charset="0"/>
              </a:rPr>
              <a:t>tiêm</a:t>
            </a:r>
            <a:r>
              <a:rPr lang="en-US" sz="1900" dirty="0">
                <a:latin typeface="Arial" pitchFamily="34" charset="0"/>
                <a:cs typeface="Arial" pitchFamily="34" charset="0"/>
              </a:rPr>
              <a:t> </a:t>
            </a:r>
            <a:r>
              <a:rPr lang="en-US" sz="1900" dirty="0" err="1">
                <a:latin typeface="Arial" pitchFamily="34" charset="0"/>
                <a:cs typeface="Arial" pitchFamily="34" charset="0"/>
              </a:rPr>
              <a:t>vắc</a:t>
            </a:r>
            <a:r>
              <a:rPr lang="en-US" sz="1900" dirty="0">
                <a:latin typeface="Arial" pitchFamily="34" charset="0"/>
                <a:cs typeface="Arial" pitchFamily="34" charset="0"/>
              </a:rPr>
              <a:t> </a:t>
            </a:r>
            <a:r>
              <a:rPr lang="en-US" sz="1900" dirty="0" err="1">
                <a:latin typeface="Arial" pitchFamily="34" charset="0"/>
                <a:cs typeface="Arial" pitchFamily="34" charset="0"/>
              </a:rPr>
              <a:t>xin</a:t>
            </a:r>
            <a:r>
              <a:rPr lang="en-US" sz="1900" dirty="0">
                <a:latin typeface="Arial" pitchFamily="34" charset="0"/>
                <a:cs typeface="Arial" pitchFamily="34" charset="0"/>
              </a:rPr>
              <a:t> </a:t>
            </a:r>
            <a:r>
              <a:rPr lang="en-US" sz="1900" dirty="0" err="1">
                <a:latin typeface="Arial" pitchFamily="34" charset="0"/>
                <a:cs typeface="Arial" pitchFamily="34" charset="0"/>
              </a:rPr>
              <a:t>phòng</a:t>
            </a:r>
            <a:r>
              <a:rPr lang="en-US" sz="1900" dirty="0">
                <a:latin typeface="Arial" pitchFamily="34" charset="0"/>
                <a:cs typeface="Arial" pitchFamily="34" charset="0"/>
              </a:rPr>
              <a:t> COVID-19, </a:t>
            </a:r>
            <a:r>
              <a:rPr lang="en-US" sz="1900" dirty="0" err="1">
                <a:latin typeface="Arial" pitchFamily="34" charset="0"/>
                <a:cs typeface="Arial" pitchFamily="34" charset="0"/>
              </a:rPr>
              <a:t>các</a:t>
            </a:r>
            <a:r>
              <a:rPr lang="en-US" sz="1900" dirty="0">
                <a:latin typeface="Arial" pitchFamily="34" charset="0"/>
                <a:cs typeface="Arial" pitchFamily="34" charset="0"/>
              </a:rPr>
              <a:t> </a:t>
            </a:r>
            <a:r>
              <a:rPr lang="en-US" sz="1900" dirty="0" err="1">
                <a:latin typeface="Arial" pitchFamily="34" charset="0"/>
                <a:cs typeface="Arial" pitchFamily="34" charset="0"/>
              </a:rPr>
              <a:t>bậc</a:t>
            </a:r>
            <a:r>
              <a:rPr lang="en-US" sz="1900" dirty="0">
                <a:latin typeface="Arial" pitchFamily="34" charset="0"/>
                <a:cs typeface="Arial" pitchFamily="34" charset="0"/>
              </a:rPr>
              <a:t> </a:t>
            </a:r>
            <a:r>
              <a:rPr lang="en-US" sz="1900" dirty="0" err="1">
                <a:latin typeface="Arial" pitchFamily="34" charset="0"/>
                <a:cs typeface="Arial" pitchFamily="34" charset="0"/>
              </a:rPr>
              <a:t>phụ</a:t>
            </a:r>
            <a:r>
              <a:rPr lang="en-US" sz="1900" dirty="0">
                <a:latin typeface="Arial" pitchFamily="34" charset="0"/>
                <a:cs typeface="Arial" pitchFamily="34" charset="0"/>
              </a:rPr>
              <a:t> </a:t>
            </a:r>
            <a:r>
              <a:rPr lang="en-US" sz="1900" dirty="0" err="1">
                <a:latin typeface="Arial" pitchFamily="34" charset="0"/>
                <a:cs typeface="Arial" pitchFamily="34" charset="0"/>
              </a:rPr>
              <a:t>huynh</a:t>
            </a:r>
            <a:r>
              <a:rPr lang="en-US" sz="1900" dirty="0">
                <a:latin typeface="Arial" pitchFamily="34" charset="0"/>
                <a:cs typeface="Arial" pitchFamily="34" charset="0"/>
              </a:rPr>
              <a:t> </a:t>
            </a:r>
            <a:r>
              <a:rPr lang="en-US" sz="1900" dirty="0" err="1">
                <a:latin typeface="Arial" pitchFamily="34" charset="0"/>
                <a:cs typeface="Arial" pitchFamily="34" charset="0"/>
              </a:rPr>
              <a:t>nên</a:t>
            </a:r>
            <a:r>
              <a:rPr lang="en-US" sz="1900" dirty="0">
                <a:latin typeface="Arial" pitchFamily="34" charset="0"/>
                <a:cs typeface="Arial" pitchFamily="34" charset="0"/>
              </a:rPr>
              <a:t> </a:t>
            </a:r>
            <a:r>
              <a:rPr lang="en-US" sz="1900" dirty="0" err="1">
                <a:latin typeface="Arial" pitchFamily="34" charset="0"/>
                <a:cs typeface="Arial" pitchFamily="34" charset="0"/>
              </a:rPr>
              <a:t>chuẩn</a:t>
            </a:r>
            <a:r>
              <a:rPr lang="en-US" sz="1900" dirty="0">
                <a:latin typeface="Arial" pitchFamily="34" charset="0"/>
                <a:cs typeface="Arial" pitchFamily="34" charset="0"/>
              </a:rPr>
              <a:t> </a:t>
            </a:r>
            <a:r>
              <a:rPr lang="en-US" sz="1900" dirty="0" err="1">
                <a:latin typeface="Arial" pitchFamily="34" charset="0"/>
                <a:cs typeface="Arial" pitchFamily="34" charset="0"/>
              </a:rPr>
              <a:t>bị</a:t>
            </a:r>
            <a:r>
              <a:rPr lang="en-US" sz="1900" dirty="0">
                <a:latin typeface="Arial" pitchFamily="34" charset="0"/>
                <a:cs typeface="Arial" pitchFamily="34" charset="0"/>
              </a:rPr>
              <a:t> </a:t>
            </a:r>
            <a:r>
              <a:rPr lang="en-US" sz="1900" dirty="0" err="1">
                <a:latin typeface="Arial" pitchFamily="34" charset="0"/>
                <a:cs typeface="Arial" pitchFamily="34" charset="0"/>
              </a:rPr>
              <a:t>trước</a:t>
            </a:r>
            <a:r>
              <a:rPr lang="en-US" sz="1900" dirty="0">
                <a:latin typeface="Arial" pitchFamily="34" charset="0"/>
                <a:cs typeface="Arial" pitchFamily="34" charset="0"/>
              </a:rPr>
              <a:t> </a:t>
            </a:r>
            <a:r>
              <a:rPr lang="en-US" sz="1900" dirty="0" err="1">
                <a:latin typeface="Arial" pitchFamily="34" charset="0"/>
                <a:cs typeface="Arial" pitchFamily="34" charset="0"/>
              </a:rPr>
              <a:t>tinh</a:t>
            </a:r>
            <a:r>
              <a:rPr lang="en-US" sz="1900" dirty="0">
                <a:latin typeface="Arial" pitchFamily="34" charset="0"/>
                <a:cs typeface="Arial" pitchFamily="34" charset="0"/>
              </a:rPr>
              <a:t> </a:t>
            </a:r>
            <a:r>
              <a:rPr lang="en-US" sz="1900" dirty="0" err="1">
                <a:latin typeface="Arial" pitchFamily="34" charset="0"/>
                <a:cs typeface="Arial" pitchFamily="34" charset="0"/>
              </a:rPr>
              <a:t>thần</a:t>
            </a:r>
            <a:r>
              <a:rPr lang="en-US" sz="1900" dirty="0">
                <a:latin typeface="Arial" pitchFamily="34" charset="0"/>
                <a:cs typeface="Arial" pitchFamily="34" charset="0"/>
              </a:rPr>
              <a:t> </a:t>
            </a:r>
            <a:r>
              <a:rPr lang="en-US" sz="1900" dirty="0" err="1">
                <a:latin typeface="Arial" pitchFamily="34" charset="0"/>
                <a:cs typeface="Arial" pitchFamily="34" charset="0"/>
              </a:rPr>
              <a:t>cho</a:t>
            </a:r>
            <a:r>
              <a:rPr lang="en-US" sz="1900" dirty="0">
                <a:latin typeface="Arial" pitchFamily="34" charset="0"/>
                <a:cs typeface="Arial" pitchFamily="34" charset="0"/>
              </a:rPr>
              <a:t> </a:t>
            </a:r>
            <a:r>
              <a:rPr lang="en-US" sz="1900" dirty="0" err="1">
                <a:latin typeface="Arial" pitchFamily="34" charset="0"/>
                <a:cs typeface="Arial" pitchFamily="34" charset="0"/>
              </a:rPr>
              <a:t>trẻ</a:t>
            </a:r>
            <a:r>
              <a:rPr lang="en-US" sz="1900" dirty="0">
                <a:latin typeface="Arial" pitchFamily="34" charset="0"/>
                <a:cs typeface="Arial" pitchFamily="34" charset="0"/>
              </a:rPr>
              <a:t> </a:t>
            </a:r>
            <a:r>
              <a:rPr lang="en-US" sz="1900" dirty="0" err="1">
                <a:latin typeface="Arial" pitchFamily="34" charset="0"/>
                <a:cs typeface="Arial" pitchFamily="34" charset="0"/>
              </a:rPr>
              <a:t>bằng</a:t>
            </a:r>
            <a:r>
              <a:rPr lang="en-US" sz="1900" dirty="0">
                <a:latin typeface="Arial" pitchFamily="34" charset="0"/>
                <a:cs typeface="Arial" pitchFamily="34" charset="0"/>
              </a:rPr>
              <a:t> </a:t>
            </a:r>
            <a:r>
              <a:rPr lang="en-US" sz="1900" dirty="0" err="1">
                <a:latin typeface="Arial" pitchFamily="34" charset="0"/>
                <a:cs typeface="Arial" pitchFamily="34" charset="0"/>
              </a:rPr>
              <a:t>cách</a:t>
            </a:r>
            <a:r>
              <a:rPr lang="en-US" sz="1900" dirty="0">
                <a:latin typeface="Arial" pitchFamily="34" charset="0"/>
                <a:cs typeface="Arial" pitchFamily="34" charset="0"/>
              </a:rPr>
              <a:t> </a:t>
            </a:r>
            <a:r>
              <a:rPr lang="en-US" sz="1900" dirty="0" err="1">
                <a:latin typeface="Arial" pitchFamily="34" charset="0"/>
                <a:cs typeface="Arial" pitchFamily="34" charset="0"/>
              </a:rPr>
              <a:t>nói</a:t>
            </a:r>
            <a:r>
              <a:rPr lang="en-US" sz="1900" dirty="0">
                <a:latin typeface="Arial" pitchFamily="34" charset="0"/>
                <a:cs typeface="Arial" pitchFamily="34" charset="0"/>
              </a:rPr>
              <a:t> </a:t>
            </a:r>
            <a:r>
              <a:rPr lang="en-US" sz="1900" dirty="0" err="1">
                <a:latin typeface="Arial" pitchFamily="34" charset="0"/>
                <a:cs typeface="Arial" pitchFamily="34" charset="0"/>
              </a:rPr>
              <a:t>chuyện</a:t>
            </a:r>
            <a:r>
              <a:rPr lang="en-US" sz="1900" dirty="0">
                <a:latin typeface="Arial" pitchFamily="34" charset="0"/>
                <a:cs typeface="Arial" pitchFamily="34" charset="0"/>
              </a:rPr>
              <a:t> </a:t>
            </a:r>
            <a:r>
              <a:rPr lang="en-US" sz="1900" dirty="0" err="1">
                <a:latin typeface="Arial" pitchFamily="34" charset="0"/>
                <a:cs typeface="Arial" pitchFamily="34" charset="0"/>
              </a:rPr>
              <a:t>với</a:t>
            </a:r>
            <a:r>
              <a:rPr lang="en-US" sz="1900" dirty="0">
                <a:latin typeface="Arial" pitchFamily="34" charset="0"/>
                <a:cs typeface="Arial" pitchFamily="34" charset="0"/>
              </a:rPr>
              <a:t> </a:t>
            </a:r>
            <a:r>
              <a:rPr lang="en-US" sz="1900" dirty="0" err="1">
                <a:latin typeface="Arial" pitchFamily="34" charset="0"/>
                <a:cs typeface="Arial" pitchFamily="34" charset="0"/>
              </a:rPr>
              <a:t>trẻ</a:t>
            </a:r>
            <a:r>
              <a:rPr lang="en-US" sz="1900" dirty="0">
                <a:latin typeface="Arial" pitchFamily="34" charset="0"/>
                <a:cs typeface="Arial" pitchFamily="34" charset="0"/>
              </a:rPr>
              <a:t> </a:t>
            </a:r>
            <a:r>
              <a:rPr lang="en-US" sz="1900" dirty="0" err="1">
                <a:latin typeface="Arial" pitchFamily="34" charset="0"/>
                <a:cs typeface="Arial" pitchFamily="34" charset="0"/>
              </a:rPr>
              <a:t>trước</a:t>
            </a:r>
            <a:r>
              <a:rPr lang="en-US" sz="1900" dirty="0">
                <a:latin typeface="Arial" pitchFamily="34" charset="0"/>
                <a:cs typeface="Arial" pitchFamily="34" charset="0"/>
              </a:rPr>
              <a:t> </a:t>
            </a:r>
            <a:r>
              <a:rPr lang="en-US" sz="1900" dirty="0" err="1">
                <a:latin typeface="Arial" pitchFamily="34" charset="0"/>
                <a:cs typeface="Arial" pitchFamily="34" charset="0"/>
              </a:rPr>
              <a:t>khi</a:t>
            </a:r>
            <a:r>
              <a:rPr lang="en-US" sz="1900" dirty="0">
                <a:latin typeface="Arial" pitchFamily="34" charset="0"/>
                <a:cs typeface="Arial" pitchFamily="34" charset="0"/>
              </a:rPr>
              <a:t> </a:t>
            </a:r>
            <a:r>
              <a:rPr lang="en-US" sz="1900" dirty="0" err="1">
                <a:latin typeface="Arial" pitchFamily="34" charset="0"/>
                <a:cs typeface="Arial" pitchFamily="34" charset="0"/>
              </a:rPr>
              <a:t>đến</a:t>
            </a:r>
            <a:r>
              <a:rPr lang="en-US" sz="1900" dirty="0">
                <a:latin typeface="Arial" pitchFamily="34" charset="0"/>
                <a:cs typeface="Arial" pitchFamily="34" charset="0"/>
              </a:rPr>
              <a:t> </a:t>
            </a:r>
            <a:r>
              <a:rPr lang="en-US" sz="1900" dirty="0" err="1">
                <a:latin typeface="Arial" pitchFamily="34" charset="0"/>
                <a:cs typeface="Arial" pitchFamily="34" charset="0"/>
              </a:rPr>
              <a:t>buổi</a:t>
            </a:r>
            <a:r>
              <a:rPr lang="en-US" sz="1900" dirty="0">
                <a:latin typeface="Arial" pitchFamily="34" charset="0"/>
                <a:cs typeface="Arial" pitchFamily="34" charset="0"/>
              </a:rPr>
              <a:t> </a:t>
            </a:r>
            <a:r>
              <a:rPr lang="en-US" sz="1900" dirty="0" err="1">
                <a:latin typeface="Arial" pitchFamily="34" charset="0"/>
                <a:cs typeface="Arial" pitchFamily="34" charset="0"/>
              </a:rPr>
              <a:t>tiêm</a:t>
            </a:r>
            <a:r>
              <a:rPr lang="en-US" sz="1900" dirty="0">
                <a:latin typeface="Arial" pitchFamily="34" charset="0"/>
                <a:cs typeface="Arial" pitchFamily="34" charset="0"/>
              </a:rPr>
              <a:t> </a:t>
            </a:r>
            <a:r>
              <a:rPr lang="en-US" sz="1900" dirty="0" err="1">
                <a:latin typeface="Arial" pitchFamily="34" charset="0"/>
                <a:cs typeface="Arial" pitchFamily="34" charset="0"/>
              </a:rPr>
              <a:t>về</a:t>
            </a:r>
            <a:r>
              <a:rPr lang="en-US" sz="1900" dirty="0">
                <a:latin typeface="Arial" pitchFamily="34" charset="0"/>
                <a:cs typeface="Arial" pitchFamily="34" charset="0"/>
              </a:rPr>
              <a:t> </a:t>
            </a:r>
            <a:r>
              <a:rPr lang="en-US" sz="1900" dirty="0" err="1">
                <a:latin typeface="Arial" pitchFamily="34" charset="0"/>
                <a:cs typeface="Arial" pitchFamily="34" charset="0"/>
              </a:rPr>
              <a:t>những</a:t>
            </a:r>
            <a:r>
              <a:rPr lang="en-US" sz="1900" dirty="0">
                <a:latin typeface="Arial" pitchFamily="34" charset="0"/>
                <a:cs typeface="Arial" pitchFamily="34" charset="0"/>
              </a:rPr>
              <a:t> </a:t>
            </a:r>
            <a:r>
              <a:rPr lang="en-US" sz="1900" dirty="0" err="1">
                <a:latin typeface="Arial" pitchFamily="34" charset="0"/>
                <a:cs typeface="Arial" pitchFamily="34" charset="0"/>
              </a:rPr>
              <a:t>gì</a:t>
            </a:r>
            <a:r>
              <a:rPr lang="en-US" sz="1900" dirty="0">
                <a:latin typeface="Arial" pitchFamily="34" charset="0"/>
                <a:cs typeface="Arial" pitchFamily="34" charset="0"/>
              </a:rPr>
              <a:t> </a:t>
            </a:r>
            <a:r>
              <a:rPr lang="en-US" sz="1900" dirty="0" err="1">
                <a:latin typeface="Arial" pitchFamily="34" charset="0"/>
                <a:cs typeface="Arial" pitchFamily="34" charset="0"/>
              </a:rPr>
              <a:t>sẽ</a:t>
            </a:r>
            <a:r>
              <a:rPr lang="en-US" sz="1900" dirty="0">
                <a:latin typeface="Arial" pitchFamily="34" charset="0"/>
                <a:cs typeface="Arial" pitchFamily="34" charset="0"/>
              </a:rPr>
              <a:t> </a:t>
            </a:r>
            <a:r>
              <a:rPr lang="en-US" sz="1900" dirty="0" err="1">
                <a:latin typeface="Arial" pitchFamily="34" charset="0"/>
                <a:cs typeface="Arial" pitchFamily="34" charset="0"/>
              </a:rPr>
              <a:t>xảy</a:t>
            </a:r>
            <a:r>
              <a:rPr lang="en-US" sz="1900" dirty="0">
                <a:latin typeface="Arial" pitchFamily="34" charset="0"/>
                <a:cs typeface="Arial" pitchFamily="34" charset="0"/>
              </a:rPr>
              <a:t> </a:t>
            </a:r>
            <a:r>
              <a:rPr lang="en-US" sz="1900" dirty="0" err="1">
                <a:latin typeface="Arial" pitchFamily="34" charset="0"/>
                <a:cs typeface="Arial" pitchFamily="34" charset="0"/>
              </a:rPr>
              <a:t>ra.</a:t>
            </a:r>
            <a:r>
              <a:rPr lang="en-US" sz="1900" dirty="0">
                <a:latin typeface="Arial" pitchFamily="34" charset="0"/>
                <a:cs typeface="Arial" pitchFamily="34" charset="0"/>
              </a:rPr>
              <a:t> </a:t>
            </a:r>
          </a:p>
        </p:txBody>
      </p:sp>
      <p:pic>
        <p:nvPicPr>
          <p:cNvPr id="3078" name="Picture 6" descr="D:\0. Dịch nCoV\1. Truyen thong vacxin Covid\0. Tài liệu về Tiem chung\Áp phích TT\Lưu ý khi tiêm\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854" b="39573"/>
          <a:stretch/>
        </p:blipFill>
        <p:spPr bwMode="auto">
          <a:xfrm>
            <a:off x="5940152" y="3140968"/>
            <a:ext cx="2819255" cy="205844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43608" y="6396335"/>
            <a:ext cx="7136180" cy="307777"/>
          </a:xfrm>
          <a:prstGeom prst="rect">
            <a:avLst/>
          </a:prstGeom>
        </p:spPr>
        <p:txBody>
          <a:bodyPr wrap="square">
            <a:spAutoFit/>
          </a:bodyPr>
          <a:lstStyle/>
          <a:p>
            <a:pPr algn="ctr">
              <a:spcBef>
                <a:spcPts val="200"/>
              </a:spcBef>
              <a:spcAft>
                <a:spcPts val="200"/>
              </a:spcAft>
            </a:pP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phòng</a:t>
            </a:r>
            <a:r>
              <a:rPr lang="en-US" sz="1400" i="1" dirty="0">
                <a:latin typeface="Arial" pitchFamily="34" charset="0"/>
                <a:cs typeface="Arial" pitchFamily="34" charset="0"/>
              </a:rPr>
              <a:t> </a:t>
            </a:r>
            <a:r>
              <a:rPr lang="en-US" sz="1400" i="1" dirty="0" err="1">
                <a:latin typeface="Arial" pitchFamily="34" charset="0"/>
                <a:cs typeface="Arial" pitchFamily="34" charset="0"/>
              </a:rPr>
              <a:t>bệnh</a:t>
            </a:r>
            <a:r>
              <a:rPr lang="en-US" sz="1400" i="1" dirty="0">
                <a:latin typeface="Arial" pitchFamily="34" charset="0"/>
                <a:cs typeface="Arial" pitchFamily="34" charset="0"/>
              </a:rPr>
              <a:t> </a:t>
            </a:r>
            <a:r>
              <a:rPr lang="en-US" sz="1400" i="1" dirty="0" err="1">
                <a:latin typeface="Arial" pitchFamily="34" charset="0"/>
                <a:cs typeface="Arial" pitchFamily="34" charset="0"/>
              </a:rPr>
              <a:t>tốt</a:t>
            </a:r>
            <a:r>
              <a:rPr lang="en-US" sz="1400" i="1" dirty="0">
                <a:latin typeface="Arial" pitchFamily="34" charset="0"/>
                <a:cs typeface="Arial" pitchFamily="34" charset="0"/>
              </a:rPr>
              <a:t> </a:t>
            </a:r>
            <a:r>
              <a:rPr lang="en-US" sz="1400" i="1" dirty="0" err="1">
                <a:latin typeface="Arial" pitchFamily="34" charset="0"/>
                <a:cs typeface="Arial" pitchFamily="34" charset="0"/>
              </a:rPr>
              <a:t>nhất</a:t>
            </a:r>
            <a:r>
              <a:rPr lang="en-US" sz="1400" i="1" dirty="0">
                <a:latin typeface="Arial" pitchFamily="34" charset="0"/>
                <a:cs typeface="Arial" pitchFamily="34" charset="0"/>
              </a:rPr>
              <a:t>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được</a:t>
            </a:r>
            <a:r>
              <a:rPr lang="en-US" sz="1400" i="1" dirty="0">
                <a:latin typeface="Arial" pitchFamily="34" charset="0"/>
                <a:cs typeface="Arial" pitchFamily="34" charset="0"/>
              </a:rPr>
              <a:t> </a:t>
            </a:r>
            <a:r>
              <a:rPr lang="en-US" sz="1400" i="1" dirty="0" err="1">
                <a:latin typeface="Arial" pitchFamily="34" charset="0"/>
                <a:cs typeface="Arial" pitchFamily="34" charset="0"/>
              </a:rPr>
              <a:t>tiêm</a:t>
            </a:r>
            <a:r>
              <a:rPr lang="en-US" sz="1400" i="1" dirty="0">
                <a:latin typeface="Arial" pitchFamily="34" charset="0"/>
                <a:cs typeface="Arial" pitchFamily="34" charset="0"/>
              </a:rPr>
              <a:t> </a:t>
            </a:r>
            <a:r>
              <a:rPr lang="en-US" sz="1400" i="1" dirty="0" err="1">
                <a:latin typeface="Arial" pitchFamily="34" charset="0"/>
                <a:cs typeface="Arial" pitchFamily="34" charset="0"/>
              </a:rPr>
              <a:t>sớm</a:t>
            </a:r>
            <a:r>
              <a:rPr lang="en-US" sz="1400" i="1" dirty="0">
                <a:latin typeface="Arial" pitchFamily="34" charset="0"/>
                <a:cs typeface="Arial" pitchFamily="34" charset="0"/>
              </a:rPr>
              <a:t> </a:t>
            </a:r>
            <a:r>
              <a:rPr lang="en-US" sz="1400" i="1" dirty="0" err="1">
                <a:latin typeface="Arial" pitchFamily="34" charset="0"/>
                <a:cs typeface="Arial" pitchFamily="34" charset="0"/>
              </a:rPr>
              <a:t>nhất</a:t>
            </a:r>
            <a:r>
              <a:rPr lang="en-US" sz="1400" i="1" dirty="0">
                <a:latin typeface="Arial" pitchFamily="34" charset="0"/>
                <a:cs typeface="Arial" pitchFamily="34" charset="0"/>
              </a:rPr>
              <a:t>!</a:t>
            </a:r>
          </a:p>
        </p:txBody>
      </p:sp>
      <p:sp>
        <p:nvSpPr>
          <p:cNvPr id="5" name="TextBox 4"/>
          <p:cNvSpPr txBox="1"/>
          <p:nvPr/>
        </p:nvSpPr>
        <p:spPr>
          <a:xfrm>
            <a:off x="539552" y="2925624"/>
            <a:ext cx="5040560" cy="3016210"/>
          </a:xfrm>
          <a:prstGeom prst="rect">
            <a:avLst/>
          </a:prstGeom>
          <a:noFill/>
        </p:spPr>
        <p:txBody>
          <a:bodyPr wrap="square" rtlCol="0">
            <a:spAutoFit/>
          </a:bodyPr>
          <a:lstStyle/>
          <a:p>
            <a:pPr marL="285750" indent="-285750" algn="just">
              <a:buFont typeface="Wingdings" pitchFamily="2" charset="2"/>
              <a:buChar char="Ø"/>
            </a:pPr>
            <a:r>
              <a:rPr lang="en-US" sz="1900" dirty="0">
                <a:latin typeface="Arial" pitchFamily="34" charset="0"/>
                <a:cs typeface="Arial" pitchFamily="34" charset="0"/>
              </a:rPr>
              <a:t>T</a:t>
            </a:r>
            <a:r>
              <a:rPr lang="vi-VN" sz="1900" dirty="0">
                <a:latin typeface="Arial" pitchFamily="34" charset="0"/>
                <a:cs typeface="Arial" pitchFamily="34" charset="0"/>
              </a:rPr>
              <a:t>rẻ nên ăn uống, nghỉ ngơi hợp lý, uống đủ nước, không sử dụng chất kích thích, ngủ đủ giấc</a:t>
            </a:r>
            <a:r>
              <a:rPr lang="en-US" sz="1900" dirty="0">
                <a:latin typeface="Arial" pitchFamily="34" charset="0"/>
                <a:cs typeface="Arial" pitchFamily="34" charset="0"/>
              </a:rPr>
              <a:t>.</a:t>
            </a:r>
          </a:p>
          <a:p>
            <a:pPr marL="285750" indent="-285750" algn="just">
              <a:buFont typeface="Wingdings" pitchFamily="2" charset="2"/>
              <a:buChar char="Ø"/>
            </a:pPr>
            <a:r>
              <a:rPr lang="en-US" sz="1900" dirty="0">
                <a:latin typeface="Arial" pitchFamily="34" charset="0"/>
                <a:cs typeface="Arial" pitchFamily="34" charset="0"/>
              </a:rPr>
              <a:t>T</a:t>
            </a:r>
            <a:r>
              <a:rPr lang="vi-VN" sz="1900" dirty="0">
                <a:latin typeface="Arial" pitchFamily="34" charset="0"/>
                <a:cs typeface="Arial" pitchFamily="34" charset="0"/>
              </a:rPr>
              <a:t>uân thủ các quy định phòng chống dịch như: khai báo y tế trước khi vào điểm tiêm chủng, đeo khẩu trang, rửa tay hoặc sát khuẩn tay thường xuyên, hạn chế nói chuyện, tiếp xúc với người khác tại điểm tiêm chủng và đảm bảo khoảng cách theo quy định.</a:t>
            </a:r>
            <a:endParaRPr lang="en-US" sz="1900" dirty="0">
              <a:latin typeface="Arial" pitchFamily="34" charset="0"/>
              <a:cs typeface="Arial" pitchFamily="34" charset="0"/>
            </a:endParaRPr>
          </a:p>
        </p:txBody>
      </p:sp>
      <p:sp>
        <p:nvSpPr>
          <p:cNvPr id="15" name="TextBox 14"/>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272302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340768"/>
            <a:ext cx="8064896" cy="2923877"/>
          </a:xfrm>
          <a:prstGeom prst="rect">
            <a:avLst/>
          </a:prstGeom>
        </p:spPr>
        <p:txBody>
          <a:bodyPr wrap="square">
            <a:spAutoFit/>
          </a:bodyPr>
          <a:lstStyle/>
          <a:p>
            <a:pPr algn="just">
              <a:spcBef>
                <a:spcPts val="200"/>
              </a:spcBef>
              <a:spcAft>
                <a:spcPts val="200"/>
              </a:spcAft>
            </a:pPr>
            <a:r>
              <a:rPr lang="en-US" sz="1900" b="1" dirty="0">
                <a:latin typeface="Arial" pitchFamily="34" charset="0"/>
                <a:cs typeface="Arial" pitchFamily="34" charset="0"/>
              </a:rPr>
              <a:t>     </a:t>
            </a:r>
            <a:r>
              <a:rPr lang="en-US" sz="1900" b="1" dirty="0" err="1">
                <a:latin typeface="Arial" pitchFamily="34" charset="0"/>
                <a:cs typeface="Arial" pitchFamily="34" charset="0"/>
              </a:rPr>
              <a:t>Trước</a:t>
            </a:r>
            <a:r>
              <a:rPr lang="en-US" sz="1900" b="1" dirty="0">
                <a:latin typeface="Arial" pitchFamily="34" charset="0"/>
                <a:cs typeface="Arial" pitchFamily="34" charset="0"/>
              </a:rPr>
              <a:t> </a:t>
            </a:r>
            <a:r>
              <a:rPr lang="en-US" sz="1900" b="1" dirty="0" err="1">
                <a:latin typeface="Arial" pitchFamily="34" charset="0"/>
                <a:cs typeface="Arial" pitchFamily="34" charset="0"/>
              </a:rPr>
              <a:t>khi</a:t>
            </a:r>
            <a:r>
              <a:rPr lang="en-US" sz="1900" b="1" dirty="0">
                <a:latin typeface="Arial" pitchFamily="34" charset="0"/>
                <a:cs typeface="Arial" pitchFamily="34" charset="0"/>
              </a:rPr>
              <a:t> </a:t>
            </a:r>
            <a:r>
              <a:rPr lang="en-US" sz="1900" b="1" dirty="0" err="1">
                <a:latin typeface="Arial" pitchFamily="34" charset="0"/>
                <a:cs typeface="Arial" pitchFamily="34" charset="0"/>
              </a:rPr>
              <a:t>tiêm</a:t>
            </a:r>
            <a:r>
              <a:rPr lang="en-US" sz="1900" b="1" dirty="0">
                <a:latin typeface="Arial" pitchFamily="34" charset="0"/>
                <a:cs typeface="Arial" pitchFamily="34" charset="0"/>
              </a:rPr>
              <a:t> </a:t>
            </a:r>
            <a:r>
              <a:rPr lang="en-US" sz="1900" b="1" dirty="0" err="1">
                <a:latin typeface="Arial" pitchFamily="34" charset="0"/>
                <a:cs typeface="Arial" pitchFamily="34" charset="0"/>
              </a:rPr>
              <a:t>vắc</a:t>
            </a:r>
            <a:r>
              <a:rPr lang="en-US" sz="1900" b="1" dirty="0">
                <a:latin typeface="Arial" pitchFamily="34" charset="0"/>
                <a:cs typeface="Arial" pitchFamily="34" charset="0"/>
              </a:rPr>
              <a:t> </a:t>
            </a:r>
            <a:r>
              <a:rPr lang="en-US" sz="1900" b="1" dirty="0" err="1">
                <a:latin typeface="Arial" pitchFamily="34" charset="0"/>
                <a:cs typeface="Arial" pitchFamily="34" charset="0"/>
              </a:rPr>
              <a:t>xin</a:t>
            </a:r>
            <a:endParaRPr lang="en-US" sz="1900" dirty="0">
              <a:latin typeface="Arial" pitchFamily="34" charset="0"/>
              <a:cs typeface="Arial" pitchFamily="34" charset="0"/>
            </a:endParaRPr>
          </a:p>
          <a:p>
            <a:pPr marL="342900" indent="-342900" algn="just">
              <a:spcBef>
                <a:spcPts val="200"/>
              </a:spcBef>
              <a:spcAft>
                <a:spcPts val="200"/>
              </a:spcAft>
              <a:buFont typeface="Wingdings" pitchFamily="2" charset="2"/>
              <a:buChar char="Ø"/>
            </a:pPr>
            <a:r>
              <a:rPr lang="en-US" sz="1900" dirty="0" err="1">
                <a:latin typeface="Arial" pitchFamily="34" charset="0"/>
                <a:cs typeface="Arial" pitchFamily="34" charset="0"/>
              </a:rPr>
              <a:t>Bên</a:t>
            </a:r>
            <a:r>
              <a:rPr lang="en-US" sz="1900" dirty="0">
                <a:latin typeface="Arial" pitchFamily="34" charset="0"/>
                <a:cs typeface="Arial" pitchFamily="34" charset="0"/>
              </a:rPr>
              <a:t> </a:t>
            </a:r>
            <a:r>
              <a:rPr lang="en-US" sz="1900" dirty="0" err="1">
                <a:latin typeface="Arial" pitchFamily="34" charset="0"/>
                <a:cs typeface="Arial" pitchFamily="34" charset="0"/>
              </a:rPr>
              <a:t>cạnh</a:t>
            </a:r>
            <a:r>
              <a:rPr lang="en-US" sz="1900" dirty="0">
                <a:latin typeface="Arial" pitchFamily="34" charset="0"/>
                <a:cs typeface="Arial" pitchFamily="34" charset="0"/>
              </a:rPr>
              <a:t> </a:t>
            </a:r>
            <a:r>
              <a:rPr lang="en-US" sz="1900" dirty="0" err="1">
                <a:latin typeface="Arial" pitchFamily="34" charset="0"/>
                <a:cs typeface="Arial" pitchFamily="34" charset="0"/>
              </a:rPr>
              <a:t>đó</a:t>
            </a:r>
            <a:r>
              <a:rPr lang="en-US" sz="1900" dirty="0">
                <a:latin typeface="Arial" pitchFamily="34" charset="0"/>
                <a:cs typeface="Arial" pitchFamily="34" charset="0"/>
              </a:rPr>
              <a:t> </a:t>
            </a:r>
            <a:r>
              <a:rPr lang="en-US" sz="1900" dirty="0" err="1">
                <a:latin typeface="Arial" pitchFamily="34" charset="0"/>
                <a:cs typeface="Arial" pitchFamily="34" charset="0"/>
              </a:rPr>
              <a:t>cũng</a:t>
            </a:r>
            <a:r>
              <a:rPr lang="en-US" sz="1900" dirty="0">
                <a:latin typeface="Arial" pitchFamily="34" charset="0"/>
                <a:cs typeface="Arial" pitchFamily="34" charset="0"/>
              </a:rPr>
              <a:t> </a:t>
            </a:r>
            <a:r>
              <a:rPr lang="en-US" sz="1900" dirty="0" err="1">
                <a:latin typeface="Arial" pitchFamily="34" charset="0"/>
                <a:cs typeface="Arial" pitchFamily="34" charset="0"/>
              </a:rPr>
              <a:t>như</a:t>
            </a:r>
            <a:r>
              <a:rPr lang="en-US" sz="1900" dirty="0">
                <a:latin typeface="Arial" pitchFamily="34" charset="0"/>
                <a:cs typeface="Arial" pitchFamily="34" charset="0"/>
              </a:rPr>
              <a:t> </a:t>
            </a:r>
            <a:r>
              <a:rPr lang="en-US" sz="1900" dirty="0" err="1">
                <a:latin typeface="Arial" pitchFamily="34" charset="0"/>
                <a:cs typeface="Arial" pitchFamily="34" charset="0"/>
              </a:rPr>
              <a:t>tất</a:t>
            </a:r>
            <a:r>
              <a:rPr lang="en-US" sz="1900" dirty="0">
                <a:latin typeface="Arial" pitchFamily="34" charset="0"/>
                <a:cs typeface="Arial" pitchFamily="34" charset="0"/>
              </a:rPr>
              <a:t> </a:t>
            </a:r>
            <a:r>
              <a:rPr lang="en-US" sz="1900" dirty="0" err="1">
                <a:latin typeface="Arial" pitchFamily="34" charset="0"/>
                <a:cs typeface="Arial" pitchFamily="34" charset="0"/>
              </a:rPr>
              <a:t>cả</a:t>
            </a:r>
            <a:r>
              <a:rPr lang="en-US" sz="1900" dirty="0">
                <a:latin typeface="Arial" pitchFamily="34" charset="0"/>
                <a:cs typeface="Arial" pitchFamily="34" charset="0"/>
              </a:rPr>
              <a:t> </a:t>
            </a:r>
            <a:r>
              <a:rPr lang="en-US" sz="1900" dirty="0" err="1">
                <a:latin typeface="Arial" pitchFamily="34" charset="0"/>
                <a:cs typeface="Arial" pitchFamily="34" charset="0"/>
              </a:rPr>
              <a:t>các</a:t>
            </a:r>
            <a:r>
              <a:rPr lang="en-US" sz="1900" dirty="0">
                <a:latin typeface="Arial" pitchFamily="34" charset="0"/>
                <a:cs typeface="Arial" pitchFamily="34" charset="0"/>
              </a:rPr>
              <a:t> </a:t>
            </a:r>
            <a:r>
              <a:rPr lang="en-US" sz="1900" dirty="0" err="1">
                <a:latin typeface="Arial" pitchFamily="34" charset="0"/>
                <a:cs typeface="Arial" pitchFamily="34" charset="0"/>
              </a:rPr>
              <a:t>loại</a:t>
            </a:r>
            <a:r>
              <a:rPr lang="en-US" sz="1900" dirty="0">
                <a:latin typeface="Arial" pitchFamily="34" charset="0"/>
                <a:cs typeface="Arial" pitchFamily="34" charset="0"/>
              </a:rPr>
              <a:t> </a:t>
            </a:r>
            <a:r>
              <a:rPr lang="en-US" sz="1900" dirty="0" err="1">
                <a:latin typeface="Arial" pitchFamily="34" charset="0"/>
                <a:cs typeface="Arial" pitchFamily="34" charset="0"/>
              </a:rPr>
              <a:t>vắc</a:t>
            </a:r>
            <a:r>
              <a:rPr lang="en-US" sz="1900" dirty="0">
                <a:latin typeface="Arial" pitchFamily="34" charset="0"/>
                <a:cs typeface="Arial" pitchFamily="34" charset="0"/>
              </a:rPr>
              <a:t> </a:t>
            </a:r>
            <a:r>
              <a:rPr lang="en-US" sz="1900" dirty="0" err="1">
                <a:latin typeface="Arial" pitchFamily="34" charset="0"/>
                <a:cs typeface="Arial" pitchFamily="34" charset="0"/>
              </a:rPr>
              <a:t>xin</a:t>
            </a:r>
            <a:r>
              <a:rPr lang="en-US" sz="1900" dirty="0">
                <a:latin typeface="Arial" pitchFamily="34" charset="0"/>
                <a:cs typeface="Arial" pitchFamily="34" charset="0"/>
              </a:rPr>
              <a:t> </a:t>
            </a:r>
            <a:r>
              <a:rPr lang="en-US" sz="1900" dirty="0" err="1">
                <a:latin typeface="Arial" pitchFamily="34" charset="0"/>
                <a:cs typeface="Arial" pitchFamily="34" charset="0"/>
              </a:rPr>
              <a:t>khác</a:t>
            </a:r>
            <a:r>
              <a:rPr lang="en-US" sz="1900" dirty="0">
                <a:latin typeface="Arial" pitchFamily="34" charset="0"/>
                <a:cs typeface="Arial" pitchFamily="34" charset="0"/>
              </a:rPr>
              <a:t>, </a:t>
            </a:r>
            <a:r>
              <a:rPr lang="en-US" sz="1900" dirty="0" err="1">
                <a:latin typeface="Arial" pitchFamily="34" charset="0"/>
                <a:cs typeface="Arial" pitchFamily="34" charset="0"/>
              </a:rPr>
              <a:t>trẻ</a:t>
            </a:r>
            <a:r>
              <a:rPr lang="en-US" sz="1900" dirty="0">
                <a:latin typeface="Arial" pitchFamily="34" charset="0"/>
                <a:cs typeface="Arial" pitchFamily="34" charset="0"/>
              </a:rPr>
              <a:t> </a:t>
            </a:r>
            <a:r>
              <a:rPr lang="en-US" sz="1900" dirty="0" err="1">
                <a:latin typeface="Arial" pitchFamily="34" charset="0"/>
                <a:cs typeface="Arial" pitchFamily="34" charset="0"/>
              </a:rPr>
              <a:t>sẽ</a:t>
            </a:r>
            <a:r>
              <a:rPr lang="en-US" sz="1900" dirty="0">
                <a:latin typeface="Arial" pitchFamily="34" charset="0"/>
                <a:cs typeface="Arial" pitchFamily="34" charset="0"/>
              </a:rPr>
              <a:t> </a:t>
            </a:r>
            <a:r>
              <a:rPr lang="en-US" sz="1900" dirty="0" err="1">
                <a:latin typeface="Arial" pitchFamily="34" charset="0"/>
                <a:cs typeface="Arial" pitchFamily="34" charset="0"/>
              </a:rPr>
              <a:t>được</a:t>
            </a:r>
            <a:r>
              <a:rPr lang="en-US" sz="1900" dirty="0">
                <a:latin typeface="Arial" pitchFamily="34" charset="0"/>
                <a:cs typeface="Arial" pitchFamily="34" charset="0"/>
              </a:rPr>
              <a:t> </a:t>
            </a:r>
            <a:r>
              <a:rPr lang="en-US" sz="1900" dirty="0" err="1">
                <a:latin typeface="Arial" pitchFamily="34" charset="0"/>
                <a:cs typeface="Arial" pitchFamily="34" charset="0"/>
              </a:rPr>
              <a:t>khám</a:t>
            </a:r>
            <a:r>
              <a:rPr lang="en-US" sz="1900" dirty="0">
                <a:latin typeface="Arial" pitchFamily="34" charset="0"/>
                <a:cs typeface="Arial" pitchFamily="34" charset="0"/>
              </a:rPr>
              <a:t> </a:t>
            </a:r>
            <a:r>
              <a:rPr lang="en-US" sz="1900" dirty="0" err="1">
                <a:latin typeface="Arial" pitchFamily="34" charset="0"/>
                <a:cs typeface="Arial" pitchFamily="34" charset="0"/>
              </a:rPr>
              <a:t>sàng</a:t>
            </a:r>
            <a:r>
              <a:rPr lang="en-US" sz="1900" dirty="0">
                <a:latin typeface="Arial" pitchFamily="34" charset="0"/>
                <a:cs typeface="Arial" pitchFamily="34" charset="0"/>
              </a:rPr>
              <a:t> </a:t>
            </a:r>
            <a:r>
              <a:rPr lang="en-US" sz="1900" dirty="0" err="1">
                <a:latin typeface="Arial" pitchFamily="34" charset="0"/>
                <a:cs typeface="Arial" pitchFamily="34" charset="0"/>
              </a:rPr>
              <a:t>lọc</a:t>
            </a:r>
            <a:r>
              <a:rPr lang="en-US" sz="1900" dirty="0">
                <a:latin typeface="Arial" pitchFamily="34" charset="0"/>
                <a:cs typeface="Arial" pitchFamily="34" charset="0"/>
              </a:rPr>
              <a:t> </a:t>
            </a:r>
            <a:r>
              <a:rPr lang="en-US" sz="1900" dirty="0" err="1">
                <a:latin typeface="Arial" pitchFamily="34" charset="0"/>
                <a:cs typeface="Arial" pitchFamily="34" charset="0"/>
              </a:rPr>
              <a:t>trước</a:t>
            </a:r>
            <a:r>
              <a:rPr lang="en-US" sz="1900" dirty="0">
                <a:latin typeface="Arial" pitchFamily="34" charset="0"/>
                <a:cs typeface="Arial" pitchFamily="34" charset="0"/>
              </a:rPr>
              <a:t> </a:t>
            </a:r>
            <a:r>
              <a:rPr lang="en-US" sz="1900" dirty="0" err="1">
                <a:latin typeface="Arial" pitchFamily="34" charset="0"/>
                <a:cs typeface="Arial" pitchFamily="34" charset="0"/>
              </a:rPr>
              <a:t>tiêm</a:t>
            </a:r>
            <a:r>
              <a:rPr lang="en-US" sz="1900" dirty="0">
                <a:latin typeface="Arial" pitchFamily="34" charset="0"/>
                <a:cs typeface="Arial" pitchFamily="34" charset="0"/>
              </a:rPr>
              <a:t>. </a:t>
            </a:r>
          </a:p>
          <a:p>
            <a:pPr marL="342900" indent="-342900" algn="just">
              <a:spcBef>
                <a:spcPts val="200"/>
              </a:spcBef>
              <a:spcAft>
                <a:spcPts val="200"/>
              </a:spcAft>
              <a:buFont typeface="Wingdings" pitchFamily="2" charset="2"/>
              <a:buChar char="Ø"/>
            </a:pPr>
            <a:r>
              <a:rPr lang="en-US" sz="1900" dirty="0">
                <a:latin typeface="Arial" pitchFamily="34" charset="0"/>
                <a:cs typeface="Arial" pitchFamily="34" charset="0"/>
              </a:rPr>
              <a:t>Do </a:t>
            </a:r>
            <a:r>
              <a:rPr lang="en-US" sz="1900" dirty="0" err="1">
                <a:latin typeface="Arial" pitchFamily="34" charset="0"/>
                <a:cs typeface="Arial" pitchFamily="34" charset="0"/>
              </a:rPr>
              <a:t>đó</a:t>
            </a:r>
            <a:r>
              <a:rPr lang="en-US" sz="1900" dirty="0">
                <a:latin typeface="Arial" pitchFamily="34" charset="0"/>
                <a:cs typeface="Arial" pitchFamily="34" charset="0"/>
              </a:rPr>
              <a:t>, </a:t>
            </a:r>
            <a:r>
              <a:rPr lang="en-US" sz="1900" dirty="0" err="1">
                <a:latin typeface="Arial" pitchFamily="34" charset="0"/>
                <a:cs typeface="Arial" pitchFamily="34" charset="0"/>
              </a:rPr>
              <a:t>cần</a:t>
            </a:r>
            <a:r>
              <a:rPr lang="en-US" sz="1900" dirty="0">
                <a:latin typeface="Arial" pitchFamily="34" charset="0"/>
                <a:cs typeface="Arial" pitchFamily="34" charset="0"/>
              </a:rPr>
              <a:t> </a:t>
            </a:r>
            <a:r>
              <a:rPr lang="en-US" sz="1900" dirty="0" err="1">
                <a:latin typeface="Arial" pitchFamily="34" charset="0"/>
                <a:cs typeface="Arial" pitchFamily="34" charset="0"/>
              </a:rPr>
              <a:t>nói</a:t>
            </a:r>
            <a:r>
              <a:rPr lang="en-US" sz="1900" dirty="0">
                <a:latin typeface="Arial" pitchFamily="34" charset="0"/>
                <a:cs typeface="Arial" pitchFamily="34" charset="0"/>
              </a:rPr>
              <a:t> </a:t>
            </a:r>
            <a:r>
              <a:rPr lang="en-US" sz="1900" dirty="0" err="1">
                <a:latin typeface="Arial" pitchFamily="34" charset="0"/>
                <a:cs typeface="Arial" pitchFamily="34" charset="0"/>
              </a:rPr>
              <a:t>với</a:t>
            </a:r>
            <a:r>
              <a:rPr lang="en-US" sz="1900" dirty="0">
                <a:latin typeface="Arial" pitchFamily="34" charset="0"/>
                <a:cs typeface="Arial" pitchFamily="34" charset="0"/>
              </a:rPr>
              <a:t> </a:t>
            </a:r>
            <a:r>
              <a:rPr lang="en-US" sz="1900" dirty="0" err="1">
                <a:latin typeface="Arial" pitchFamily="34" charset="0"/>
                <a:cs typeface="Arial" pitchFamily="34" charset="0"/>
              </a:rPr>
              <a:t>bác</a:t>
            </a:r>
            <a:r>
              <a:rPr lang="en-US" sz="1900" dirty="0">
                <a:latin typeface="Arial" pitchFamily="34" charset="0"/>
                <a:cs typeface="Arial" pitchFamily="34" charset="0"/>
              </a:rPr>
              <a:t> </a:t>
            </a:r>
            <a:r>
              <a:rPr lang="en-US" sz="1900" dirty="0" err="1">
                <a:latin typeface="Arial" pitchFamily="34" charset="0"/>
                <a:cs typeface="Arial" pitchFamily="34" charset="0"/>
              </a:rPr>
              <a:t>sĩ</a:t>
            </a:r>
            <a:r>
              <a:rPr lang="en-US" sz="1900" dirty="0">
                <a:latin typeface="Arial" pitchFamily="34" charset="0"/>
                <a:cs typeface="Arial" pitchFamily="34" charset="0"/>
              </a:rPr>
              <a:t> </a:t>
            </a:r>
            <a:r>
              <a:rPr lang="en-US" sz="1900" dirty="0" err="1">
                <a:latin typeface="Arial" pitchFamily="34" charset="0"/>
                <a:cs typeface="Arial" pitchFamily="34" charset="0"/>
              </a:rPr>
              <a:t>về</a:t>
            </a:r>
            <a:r>
              <a:rPr lang="en-US" sz="1900" dirty="0">
                <a:latin typeface="Arial" pitchFamily="34" charset="0"/>
                <a:cs typeface="Arial" pitchFamily="34" charset="0"/>
              </a:rPr>
              <a:t> </a:t>
            </a:r>
            <a:r>
              <a:rPr lang="en-US" sz="1900" dirty="0" err="1">
                <a:latin typeface="Arial" pitchFamily="34" charset="0"/>
                <a:cs typeface="Arial" pitchFamily="34" charset="0"/>
              </a:rPr>
              <a:t>bất</a:t>
            </a:r>
            <a:r>
              <a:rPr lang="en-US" sz="1900" dirty="0">
                <a:latin typeface="Arial" pitchFamily="34" charset="0"/>
                <a:cs typeface="Arial" pitchFamily="34" charset="0"/>
              </a:rPr>
              <a:t> </a:t>
            </a:r>
            <a:r>
              <a:rPr lang="en-US" sz="1900" dirty="0" err="1">
                <a:latin typeface="Arial" pitchFamily="34" charset="0"/>
                <a:cs typeface="Arial" pitchFamily="34" charset="0"/>
              </a:rPr>
              <a:t>kỳ</a:t>
            </a:r>
            <a:r>
              <a:rPr lang="en-US" sz="1900" dirty="0">
                <a:latin typeface="Arial" pitchFamily="34" charset="0"/>
                <a:cs typeface="Arial" pitchFamily="34" charset="0"/>
              </a:rPr>
              <a:t> </a:t>
            </a:r>
            <a:r>
              <a:rPr lang="vi-VN" sz="1900" dirty="0">
                <a:latin typeface="Arial" pitchFamily="34" charset="0"/>
                <a:cs typeface="Arial" pitchFamily="34" charset="0"/>
              </a:rPr>
              <a:t>trường hợp trẻ có bệnh nền, có tiền sử dị ứng, phản vệ với thuốc, vắc xin hay bất kỳ dị nguyên nào khác</a:t>
            </a:r>
            <a:r>
              <a:rPr lang="en-US" sz="1900" dirty="0">
                <a:latin typeface="Arial" pitchFamily="34" charset="0"/>
                <a:cs typeface="Arial" pitchFamily="34" charset="0"/>
              </a:rPr>
              <a:t>..</a:t>
            </a:r>
            <a:r>
              <a:rPr lang="en-US" sz="1900" dirty="0" err="1">
                <a:latin typeface="Arial" pitchFamily="34" charset="0"/>
                <a:cs typeface="Arial" pitchFamily="34" charset="0"/>
              </a:rPr>
              <a:t>để</a:t>
            </a:r>
            <a:r>
              <a:rPr lang="en-US" sz="1900" dirty="0">
                <a:latin typeface="Arial" pitchFamily="34" charset="0"/>
                <a:cs typeface="Arial" pitchFamily="34" charset="0"/>
              </a:rPr>
              <a:t> </a:t>
            </a:r>
            <a:r>
              <a:rPr lang="en-US" sz="1900" dirty="0" err="1">
                <a:latin typeface="Arial" pitchFamily="34" charset="0"/>
                <a:cs typeface="Arial" pitchFamily="34" charset="0"/>
              </a:rPr>
              <a:t>bác</a:t>
            </a:r>
            <a:r>
              <a:rPr lang="en-US" sz="1900" dirty="0">
                <a:latin typeface="Arial" pitchFamily="34" charset="0"/>
                <a:cs typeface="Arial" pitchFamily="34" charset="0"/>
              </a:rPr>
              <a:t> </a:t>
            </a:r>
            <a:r>
              <a:rPr lang="en-US" sz="1900" dirty="0" err="1">
                <a:latin typeface="Arial" pitchFamily="34" charset="0"/>
                <a:cs typeface="Arial" pitchFamily="34" charset="0"/>
              </a:rPr>
              <a:t>sĩ</a:t>
            </a:r>
            <a:r>
              <a:rPr lang="en-US" sz="1900" dirty="0">
                <a:latin typeface="Arial" pitchFamily="34" charset="0"/>
                <a:cs typeface="Arial" pitchFamily="34" charset="0"/>
              </a:rPr>
              <a:t> </a:t>
            </a:r>
            <a:r>
              <a:rPr lang="en-US" sz="1900" dirty="0" err="1">
                <a:latin typeface="Arial" pitchFamily="34" charset="0"/>
                <a:cs typeface="Arial" pitchFamily="34" charset="0"/>
              </a:rPr>
              <a:t>đưa</a:t>
            </a:r>
            <a:r>
              <a:rPr lang="en-US" sz="1900" dirty="0">
                <a:latin typeface="Arial" pitchFamily="34" charset="0"/>
                <a:cs typeface="Arial" pitchFamily="34" charset="0"/>
              </a:rPr>
              <a:t> </a:t>
            </a:r>
            <a:r>
              <a:rPr lang="en-US" sz="1900" dirty="0" err="1">
                <a:latin typeface="Arial" pitchFamily="34" charset="0"/>
                <a:cs typeface="Arial" pitchFamily="34" charset="0"/>
              </a:rPr>
              <a:t>ra</a:t>
            </a:r>
            <a:r>
              <a:rPr lang="en-US" sz="1900" dirty="0">
                <a:latin typeface="Arial" pitchFamily="34" charset="0"/>
                <a:cs typeface="Arial" pitchFamily="34" charset="0"/>
              </a:rPr>
              <a:t> </a:t>
            </a:r>
            <a:r>
              <a:rPr lang="en-US" sz="1900" dirty="0" err="1">
                <a:latin typeface="Arial" pitchFamily="34" charset="0"/>
                <a:cs typeface="Arial" pitchFamily="34" charset="0"/>
              </a:rPr>
              <a:t>chỉ</a:t>
            </a:r>
            <a:r>
              <a:rPr lang="en-US" sz="1900" dirty="0">
                <a:latin typeface="Arial" pitchFamily="34" charset="0"/>
                <a:cs typeface="Arial" pitchFamily="34" charset="0"/>
              </a:rPr>
              <a:t> </a:t>
            </a:r>
            <a:r>
              <a:rPr lang="en-US" sz="1900" dirty="0" err="1">
                <a:latin typeface="Arial" pitchFamily="34" charset="0"/>
                <a:cs typeface="Arial" pitchFamily="34" charset="0"/>
              </a:rPr>
              <a:t>định</a:t>
            </a:r>
            <a:r>
              <a:rPr lang="en-US" sz="1900" dirty="0">
                <a:latin typeface="Arial" pitchFamily="34" charset="0"/>
                <a:cs typeface="Arial" pitchFamily="34" charset="0"/>
              </a:rPr>
              <a:t> </a:t>
            </a:r>
            <a:r>
              <a:rPr lang="en-US" sz="1900" dirty="0" err="1">
                <a:latin typeface="Arial" pitchFamily="34" charset="0"/>
                <a:cs typeface="Arial" pitchFamily="34" charset="0"/>
              </a:rPr>
              <a:t>tiêm</a:t>
            </a:r>
            <a:r>
              <a:rPr lang="en-US" sz="1900" dirty="0">
                <a:latin typeface="Arial" pitchFamily="34" charset="0"/>
                <a:cs typeface="Arial" pitchFamily="34" charset="0"/>
              </a:rPr>
              <a:t> </a:t>
            </a:r>
            <a:r>
              <a:rPr lang="en-US" sz="1900" dirty="0" err="1">
                <a:latin typeface="Arial" pitchFamily="34" charset="0"/>
                <a:cs typeface="Arial" pitchFamily="34" charset="0"/>
              </a:rPr>
              <a:t>phù</a:t>
            </a:r>
            <a:r>
              <a:rPr lang="en-US" sz="1900" dirty="0">
                <a:latin typeface="Arial" pitchFamily="34" charset="0"/>
                <a:cs typeface="Arial" pitchFamily="34" charset="0"/>
              </a:rPr>
              <a:t> </a:t>
            </a:r>
            <a:r>
              <a:rPr lang="en-US" sz="1900" dirty="0" err="1">
                <a:latin typeface="Arial" pitchFamily="34" charset="0"/>
                <a:cs typeface="Arial" pitchFamily="34" charset="0"/>
              </a:rPr>
              <a:t>hợp</a:t>
            </a:r>
            <a:r>
              <a:rPr lang="en-US" sz="1900" dirty="0">
                <a:latin typeface="Arial" pitchFamily="34" charset="0"/>
                <a:cs typeface="Arial" pitchFamily="34" charset="0"/>
              </a:rPr>
              <a:t> </a:t>
            </a:r>
            <a:r>
              <a:rPr lang="en-US" sz="1900" dirty="0" err="1">
                <a:latin typeface="Arial" pitchFamily="34" charset="0"/>
                <a:cs typeface="Arial" pitchFamily="34" charset="0"/>
              </a:rPr>
              <a:t>trong</a:t>
            </a:r>
            <a:r>
              <a:rPr lang="en-US" sz="1900" dirty="0">
                <a:latin typeface="Arial" pitchFamily="34" charset="0"/>
                <a:cs typeface="Arial" pitchFamily="34" charset="0"/>
              </a:rPr>
              <a:t> </a:t>
            </a:r>
            <a:r>
              <a:rPr lang="en-US" sz="1900" dirty="0" err="1">
                <a:latin typeface="Arial" pitchFamily="34" charset="0"/>
                <a:cs typeface="Arial" pitchFamily="34" charset="0"/>
              </a:rPr>
              <a:t>buổi</a:t>
            </a:r>
            <a:r>
              <a:rPr lang="en-US" sz="1900" dirty="0">
                <a:latin typeface="Arial" pitchFamily="34" charset="0"/>
                <a:cs typeface="Arial" pitchFamily="34" charset="0"/>
              </a:rPr>
              <a:t> </a:t>
            </a:r>
            <a:r>
              <a:rPr lang="en-US" sz="1900" dirty="0" err="1">
                <a:latin typeface="Arial" pitchFamily="34" charset="0"/>
                <a:cs typeface="Arial" pitchFamily="34" charset="0"/>
              </a:rPr>
              <a:t>khám</a:t>
            </a:r>
            <a:r>
              <a:rPr lang="en-US" sz="1900" dirty="0">
                <a:latin typeface="Arial" pitchFamily="34" charset="0"/>
                <a:cs typeface="Arial" pitchFamily="34" charset="0"/>
              </a:rPr>
              <a:t> </a:t>
            </a:r>
            <a:r>
              <a:rPr lang="en-US" sz="1900" dirty="0" err="1">
                <a:latin typeface="Arial" pitchFamily="34" charset="0"/>
                <a:cs typeface="Arial" pitchFamily="34" charset="0"/>
              </a:rPr>
              <a:t>sàng</a:t>
            </a:r>
            <a:r>
              <a:rPr lang="en-US" sz="1900" dirty="0">
                <a:latin typeface="Arial" pitchFamily="34" charset="0"/>
                <a:cs typeface="Arial" pitchFamily="34" charset="0"/>
              </a:rPr>
              <a:t> </a:t>
            </a:r>
            <a:r>
              <a:rPr lang="en-US" sz="1900" dirty="0" err="1">
                <a:latin typeface="Arial" pitchFamily="34" charset="0"/>
                <a:cs typeface="Arial" pitchFamily="34" charset="0"/>
              </a:rPr>
              <a:t>lọc</a:t>
            </a:r>
            <a:r>
              <a:rPr lang="en-US" sz="1900" dirty="0">
                <a:latin typeface="Arial" pitchFamily="34" charset="0"/>
                <a:cs typeface="Arial" pitchFamily="34" charset="0"/>
              </a:rPr>
              <a:t>.</a:t>
            </a:r>
          </a:p>
          <a:p>
            <a:pPr marL="342900" indent="-342900" algn="just">
              <a:spcBef>
                <a:spcPts val="200"/>
              </a:spcBef>
              <a:spcAft>
                <a:spcPts val="200"/>
              </a:spcAft>
              <a:buFont typeface="Wingdings" pitchFamily="2" charset="2"/>
              <a:buChar char="Ø"/>
            </a:pPr>
            <a:r>
              <a:rPr lang="en-US" sz="1900" dirty="0">
                <a:latin typeface="Arial" pitchFamily="34" charset="0"/>
                <a:cs typeface="Arial" pitchFamily="34" charset="0"/>
              </a:rPr>
              <a:t>Cha </a:t>
            </a:r>
            <a:r>
              <a:rPr lang="en-US" sz="1900" dirty="0" err="1">
                <a:latin typeface="Arial" pitchFamily="34" charset="0"/>
                <a:cs typeface="Arial" pitchFamily="34" charset="0"/>
              </a:rPr>
              <a:t>mẹ</a:t>
            </a:r>
            <a:r>
              <a:rPr lang="en-US" sz="1900" dirty="0">
                <a:latin typeface="Arial" pitchFamily="34" charset="0"/>
                <a:cs typeface="Arial" pitchFamily="34" charset="0"/>
              </a:rPr>
              <a:t>, </a:t>
            </a:r>
            <a:r>
              <a:rPr lang="en-US" sz="1900" dirty="0" err="1">
                <a:latin typeface="Arial" pitchFamily="34" charset="0"/>
                <a:cs typeface="Arial" pitchFamily="34" charset="0"/>
              </a:rPr>
              <a:t>người</a:t>
            </a:r>
            <a:r>
              <a:rPr lang="en-US" sz="1900" dirty="0">
                <a:latin typeface="Arial" pitchFamily="34" charset="0"/>
                <a:cs typeface="Arial" pitchFamily="34" charset="0"/>
              </a:rPr>
              <a:t> </a:t>
            </a:r>
            <a:r>
              <a:rPr lang="en-US" sz="1900" dirty="0" err="1">
                <a:latin typeface="Arial" pitchFamily="34" charset="0"/>
                <a:cs typeface="Arial" pitchFamily="34" charset="0"/>
              </a:rPr>
              <a:t>giám</a:t>
            </a:r>
            <a:r>
              <a:rPr lang="en-US" sz="1900" dirty="0">
                <a:latin typeface="Arial" pitchFamily="34" charset="0"/>
                <a:cs typeface="Arial" pitchFamily="34" charset="0"/>
              </a:rPr>
              <a:t> </a:t>
            </a:r>
            <a:r>
              <a:rPr lang="en-US" sz="1900" dirty="0" err="1">
                <a:latin typeface="Arial" pitchFamily="34" charset="0"/>
                <a:cs typeface="Arial" pitchFamily="34" charset="0"/>
              </a:rPr>
              <a:t>hộ</a:t>
            </a:r>
            <a:r>
              <a:rPr lang="en-US" sz="1900" dirty="0">
                <a:latin typeface="Arial" pitchFamily="34" charset="0"/>
                <a:cs typeface="Arial" pitchFamily="34" charset="0"/>
              </a:rPr>
              <a:t> </a:t>
            </a:r>
            <a:r>
              <a:rPr lang="en-US" sz="1900" dirty="0" err="1">
                <a:latin typeface="Arial" pitchFamily="34" charset="0"/>
                <a:cs typeface="Arial" pitchFamily="34" charset="0"/>
              </a:rPr>
              <a:t>sẽ</a:t>
            </a:r>
            <a:r>
              <a:rPr lang="en-US" sz="1900" dirty="0">
                <a:latin typeface="Arial" pitchFamily="34" charset="0"/>
                <a:cs typeface="Arial" pitchFamily="34" charset="0"/>
              </a:rPr>
              <a:t> </a:t>
            </a:r>
            <a:r>
              <a:rPr lang="en-US" sz="1900" dirty="0" err="1">
                <a:latin typeface="Arial" pitchFamily="34" charset="0"/>
                <a:cs typeface="Arial" pitchFamily="34" charset="0"/>
              </a:rPr>
              <a:t>thực</a:t>
            </a:r>
            <a:r>
              <a:rPr lang="en-US" sz="1900" dirty="0">
                <a:latin typeface="Arial" pitchFamily="34" charset="0"/>
                <a:cs typeface="Arial" pitchFamily="34" charset="0"/>
              </a:rPr>
              <a:t> </a:t>
            </a:r>
            <a:r>
              <a:rPr lang="en-US" sz="1900" dirty="0" err="1">
                <a:latin typeface="Arial" pitchFamily="34" charset="0"/>
                <a:cs typeface="Arial" pitchFamily="34" charset="0"/>
              </a:rPr>
              <a:t>hiện</a:t>
            </a:r>
            <a:r>
              <a:rPr lang="en-US" sz="1900" dirty="0">
                <a:latin typeface="Arial" pitchFamily="34" charset="0"/>
                <a:cs typeface="Arial" pitchFamily="34" charset="0"/>
              </a:rPr>
              <a:t> </a:t>
            </a:r>
            <a:r>
              <a:rPr lang="en-US" sz="1900" dirty="0" err="1">
                <a:latin typeface="Arial" pitchFamily="34" charset="0"/>
                <a:cs typeface="Arial" pitchFamily="34" charset="0"/>
              </a:rPr>
              <a:t>ký</a:t>
            </a:r>
            <a:r>
              <a:rPr lang="en-US" sz="1900" dirty="0">
                <a:latin typeface="Arial" pitchFamily="34" charset="0"/>
                <a:cs typeface="Arial" pitchFamily="34" charset="0"/>
              </a:rPr>
              <a:t> </a:t>
            </a:r>
            <a:r>
              <a:rPr lang="en-US" sz="1900" dirty="0" err="1">
                <a:latin typeface="Arial" pitchFamily="34" charset="0"/>
                <a:cs typeface="Arial" pitchFamily="34" charset="0"/>
              </a:rPr>
              <a:t>phiếu</a:t>
            </a:r>
            <a:r>
              <a:rPr lang="en-US" sz="1900" dirty="0">
                <a:latin typeface="Arial" pitchFamily="34" charset="0"/>
                <a:cs typeface="Arial" pitchFamily="34" charset="0"/>
              </a:rPr>
              <a:t> </a:t>
            </a:r>
            <a:r>
              <a:rPr lang="en-US" sz="1900" dirty="0" err="1">
                <a:latin typeface="Arial" pitchFamily="34" charset="0"/>
                <a:cs typeface="Arial" pitchFamily="34" charset="0"/>
              </a:rPr>
              <a:t>đồng</a:t>
            </a:r>
            <a:r>
              <a:rPr lang="en-US" sz="1900" dirty="0">
                <a:latin typeface="Arial" pitchFamily="34" charset="0"/>
                <a:cs typeface="Arial" pitchFamily="34" charset="0"/>
              </a:rPr>
              <a:t> ý </a:t>
            </a:r>
            <a:r>
              <a:rPr lang="en-US" sz="1900" dirty="0" err="1">
                <a:latin typeface="Arial" pitchFamily="34" charset="0"/>
                <a:cs typeface="Arial" pitchFamily="34" charset="0"/>
              </a:rPr>
              <a:t>tiêm</a:t>
            </a:r>
            <a:r>
              <a:rPr lang="en-US" sz="1900" dirty="0">
                <a:latin typeface="Arial" pitchFamily="34" charset="0"/>
                <a:cs typeface="Arial" pitchFamily="34" charset="0"/>
              </a:rPr>
              <a:t> </a:t>
            </a:r>
            <a:r>
              <a:rPr lang="en-US" sz="1900" dirty="0" err="1">
                <a:latin typeface="Arial" pitchFamily="34" charset="0"/>
                <a:cs typeface="Arial" pitchFamily="34" charset="0"/>
              </a:rPr>
              <a:t>chủng</a:t>
            </a:r>
            <a:r>
              <a:rPr lang="en-US" sz="1900" dirty="0">
                <a:latin typeface="Arial" pitchFamily="34" charset="0"/>
                <a:cs typeface="Arial" pitchFamily="34" charset="0"/>
              </a:rPr>
              <a:t> (</a:t>
            </a:r>
            <a:r>
              <a:rPr lang="en-US" sz="1900" dirty="0" err="1">
                <a:latin typeface="Arial" pitchFamily="34" charset="0"/>
                <a:cs typeface="Arial" pitchFamily="34" charset="0"/>
              </a:rPr>
              <a:t>nếu</a:t>
            </a:r>
            <a:r>
              <a:rPr lang="en-US" sz="1900" dirty="0">
                <a:latin typeface="Arial" pitchFamily="34" charset="0"/>
                <a:cs typeface="Arial" pitchFamily="34" charset="0"/>
              </a:rPr>
              <a:t> </a:t>
            </a:r>
            <a:r>
              <a:rPr lang="en-US" sz="1900" dirty="0" err="1">
                <a:latin typeface="Arial" pitchFamily="34" charset="0"/>
                <a:cs typeface="Arial" pitchFamily="34" charset="0"/>
              </a:rPr>
              <a:t>đồng</a:t>
            </a:r>
            <a:r>
              <a:rPr lang="en-US" sz="1900" dirty="0">
                <a:latin typeface="Arial" pitchFamily="34" charset="0"/>
                <a:cs typeface="Arial" pitchFamily="34" charset="0"/>
              </a:rPr>
              <a:t> ý </a:t>
            </a:r>
            <a:r>
              <a:rPr lang="en-US" sz="1900" dirty="0" err="1">
                <a:latin typeface="Arial" pitchFamily="34" charset="0"/>
                <a:cs typeface="Arial" pitchFamily="34" charset="0"/>
              </a:rPr>
              <a:t>tiêm</a:t>
            </a:r>
            <a:r>
              <a:rPr lang="en-US" sz="1900" dirty="0">
                <a:latin typeface="Arial" pitchFamily="34" charset="0"/>
                <a:cs typeface="Arial" pitchFamily="34" charset="0"/>
              </a:rPr>
              <a:t> </a:t>
            </a:r>
            <a:r>
              <a:rPr lang="en-US" sz="1900" dirty="0" err="1">
                <a:latin typeface="Arial" pitchFamily="34" charset="0"/>
                <a:cs typeface="Arial" pitchFamily="34" charset="0"/>
              </a:rPr>
              <a:t>chủng</a:t>
            </a:r>
            <a:r>
              <a:rPr lang="en-US" sz="1900" dirty="0">
                <a:latin typeface="Arial" pitchFamily="34" charset="0"/>
                <a:cs typeface="Arial" pitchFamily="34" charset="0"/>
              </a:rPr>
              <a:t> </a:t>
            </a:r>
            <a:r>
              <a:rPr lang="en-US" sz="1900" dirty="0" err="1">
                <a:latin typeface="Arial" pitchFamily="34" charset="0"/>
                <a:cs typeface="Arial" pitchFamily="34" charset="0"/>
              </a:rPr>
              <a:t>cho</a:t>
            </a:r>
            <a:r>
              <a:rPr lang="en-US" sz="1900" dirty="0">
                <a:latin typeface="Arial" pitchFamily="34" charset="0"/>
                <a:cs typeface="Arial" pitchFamily="34" charset="0"/>
              </a:rPr>
              <a:t> </a:t>
            </a:r>
            <a:r>
              <a:rPr lang="en-US" sz="1900" dirty="0" err="1">
                <a:latin typeface="Arial" pitchFamily="34" charset="0"/>
                <a:cs typeface="Arial" pitchFamily="34" charset="0"/>
              </a:rPr>
              <a:t>đối</a:t>
            </a:r>
            <a:r>
              <a:rPr lang="en-US" sz="1900" dirty="0">
                <a:latin typeface="Arial" pitchFamily="34" charset="0"/>
                <a:cs typeface="Arial" pitchFamily="34" charset="0"/>
              </a:rPr>
              <a:t> </a:t>
            </a:r>
            <a:r>
              <a:rPr lang="en-US" sz="1900" dirty="0" err="1">
                <a:latin typeface="Arial" pitchFamily="34" charset="0"/>
                <a:cs typeface="Arial" pitchFamily="34" charset="0"/>
              </a:rPr>
              <a:t>tượng</a:t>
            </a:r>
            <a:r>
              <a:rPr lang="en-US" sz="1900" dirty="0">
                <a:latin typeface="Arial" pitchFamily="34" charset="0"/>
                <a:cs typeface="Arial" pitchFamily="34" charset="0"/>
              </a:rPr>
              <a:t> </a:t>
            </a:r>
            <a:r>
              <a:rPr lang="en-US" sz="1900" dirty="0" err="1">
                <a:latin typeface="Arial" pitchFamily="34" charset="0"/>
                <a:cs typeface="Arial" pitchFamily="34" charset="0"/>
              </a:rPr>
              <a:t>này</a:t>
            </a:r>
            <a:r>
              <a:rPr lang="en-US" sz="1900" dirty="0">
                <a:latin typeface="Arial" pitchFamily="34" charset="0"/>
                <a:cs typeface="Arial" pitchFamily="34" charset="0"/>
              </a:rPr>
              <a:t>) </a:t>
            </a:r>
            <a:r>
              <a:rPr lang="en-US" sz="1900" dirty="0" err="1">
                <a:latin typeface="Arial" pitchFamily="34" charset="0"/>
                <a:cs typeface="Arial" pitchFamily="34" charset="0"/>
              </a:rPr>
              <a:t>trước</a:t>
            </a:r>
            <a:r>
              <a:rPr lang="en-US" sz="1900" dirty="0">
                <a:latin typeface="Arial" pitchFamily="34" charset="0"/>
                <a:cs typeface="Arial" pitchFamily="34" charset="0"/>
              </a:rPr>
              <a:t> </a:t>
            </a:r>
            <a:r>
              <a:rPr lang="en-US" sz="1900" dirty="0" err="1">
                <a:latin typeface="Arial" pitchFamily="34" charset="0"/>
                <a:cs typeface="Arial" pitchFamily="34" charset="0"/>
              </a:rPr>
              <a:t>khi</a:t>
            </a:r>
            <a:r>
              <a:rPr lang="en-US" sz="1900" dirty="0">
                <a:latin typeface="Arial" pitchFamily="34" charset="0"/>
                <a:cs typeface="Arial" pitchFamily="34" charset="0"/>
              </a:rPr>
              <a:t> </a:t>
            </a:r>
            <a:r>
              <a:rPr lang="en-US" sz="1900" dirty="0" err="1">
                <a:latin typeface="Arial" pitchFamily="34" charset="0"/>
                <a:cs typeface="Arial" pitchFamily="34" charset="0"/>
              </a:rPr>
              <a:t>tiến</a:t>
            </a:r>
            <a:r>
              <a:rPr lang="en-US" sz="1900" dirty="0">
                <a:latin typeface="Arial" pitchFamily="34" charset="0"/>
                <a:cs typeface="Arial" pitchFamily="34" charset="0"/>
              </a:rPr>
              <a:t> </a:t>
            </a:r>
            <a:r>
              <a:rPr lang="en-US" sz="1900" dirty="0" err="1">
                <a:latin typeface="Arial" pitchFamily="34" charset="0"/>
                <a:cs typeface="Arial" pitchFamily="34" charset="0"/>
              </a:rPr>
              <a:t>hành</a:t>
            </a:r>
            <a:r>
              <a:rPr lang="en-US" sz="1900" dirty="0">
                <a:latin typeface="Arial" pitchFamily="34" charset="0"/>
                <a:cs typeface="Arial" pitchFamily="34" charset="0"/>
              </a:rPr>
              <a:t> </a:t>
            </a:r>
            <a:r>
              <a:rPr lang="en-US" sz="1900" dirty="0" err="1">
                <a:latin typeface="Arial" pitchFamily="34" charset="0"/>
                <a:cs typeface="Arial" pitchFamily="34" charset="0"/>
              </a:rPr>
              <a:t>tiêm</a:t>
            </a:r>
            <a:r>
              <a:rPr lang="en-US" sz="1900" dirty="0">
                <a:latin typeface="Arial" pitchFamily="34" charset="0"/>
                <a:cs typeface="Arial" pitchFamily="34" charset="0"/>
              </a:rPr>
              <a:t>.</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975" t="44283" r="29956" b="43145"/>
          <a:stretch/>
        </p:blipFill>
        <p:spPr bwMode="auto">
          <a:xfrm>
            <a:off x="1338414" y="4264645"/>
            <a:ext cx="2876728" cy="211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4283" r="80129" b="43663"/>
          <a:stretch/>
        </p:blipFill>
        <p:spPr bwMode="auto">
          <a:xfrm>
            <a:off x="5060820" y="4483301"/>
            <a:ext cx="2771865" cy="168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7524" y="6490633"/>
            <a:ext cx="8568952" cy="307777"/>
          </a:xfrm>
          <a:prstGeom prst="rect">
            <a:avLst/>
          </a:prstGeom>
        </p:spPr>
        <p:txBody>
          <a:bodyPr wrap="square">
            <a:spAutoFit/>
          </a:bodyPr>
          <a:lstStyle/>
          <a:p>
            <a:pPr algn="ctr">
              <a:spcBef>
                <a:spcPts val="200"/>
              </a:spcBef>
              <a:spcAft>
                <a:spcPts val="200"/>
              </a:spcAft>
            </a:pPr>
            <a:r>
              <a:rPr lang="en-US" sz="1400" i="1" dirty="0" err="1">
                <a:latin typeface="Arial" pitchFamily="34" charset="0"/>
                <a:cs typeface="Arial" pitchFamily="34" charset="0"/>
              </a:rPr>
              <a:t>Tiêm</a:t>
            </a:r>
            <a:r>
              <a:rPr lang="en-US" sz="1400" i="1" dirty="0">
                <a:latin typeface="Arial" pitchFamily="34" charset="0"/>
                <a:cs typeface="Arial" pitchFamily="34" charset="0"/>
              </a:rPr>
              <a:t> </a:t>
            </a:r>
            <a:r>
              <a:rPr lang="en-US" sz="1400" i="1" dirty="0" err="1">
                <a:latin typeface="Arial" pitchFamily="34" charset="0"/>
                <a:cs typeface="Arial" pitchFamily="34" charset="0"/>
              </a:rPr>
              <a:t>chủng</a:t>
            </a:r>
            <a:r>
              <a:rPr lang="en-US" sz="1400" i="1" dirty="0">
                <a:latin typeface="Arial" pitchFamily="34" charset="0"/>
                <a:cs typeface="Arial" pitchFamily="34" charset="0"/>
              </a:rPr>
              <a:t> </a:t>
            </a: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phòng</a:t>
            </a:r>
            <a:r>
              <a:rPr lang="en-US" sz="1400" i="1" dirty="0">
                <a:latin typeface="Arial" pitchFamily="34" charset="0"/>
                <a:cs typeface="Arial" pitchFamily="34" charset="0"/>
              </a:rPr>
              <a:t> COVID-19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quyền</a:t>
            </a:r>
            <a:r>
              <a:rPr lang="en-US" sz="1400" i="1" dirty="0">
                <a:latin typeface="Arial" pitchFamily="34" charset="0"/>
                <a:cs typeface="Arial" pitchFamily="34" charset="0"/>
              </a:rPr>
              <a:t> </a:t>
            </a:r>
            <a:r>
              <a:rPr lang="en-US" sz="1400" i="1" dirty="0" err="1">
                <a:latin typeface="Arial" pitchFamily="34" charset="0"/>
                <a:cs typeface="Arial" pitchFamily="34" charset="0"/>
              </a:rPr>
              <a:t>lợi</a:t>
            </a:r>
            <a:r>
              <a:rPr lang="en-US" sz="1400" i="1" dirty="0">
                <a:latin typeface="Arial" pitchFamily="34" charset="0"/>
                <a:cs typeface="Arial" pitchFamily="34" charset="0"/>
              </a:rPr>
              <a:t> </a:t>
            </a:r>
            <a:r>
              <a:rPr lang="en-US" sz="1400" i="1" dirty="0" err="1">
                <a:latin typeface="Arial" pitchFamily="34" charset="0"/>
                <a:cs typeface="Arial" pitchFamily="34" charset="0"/>
              </a:rPr>
              <a:t>đối</a:t>
            </a:r>
            <a:r>
              <a:rPr lang="en-US" sz="1400" i="1" dirty="0">
                <a:latin typeface="Arial" pitchFamily="34" charset="0"/>
                <a:cs typeface="Arial" pitchFamily="34" charset="0"/>
              </a:rPr>
              <a:t> </a:t>
            </a:r>
            <a:r>
              <a:rPr lang="en-US" sz="1400" i="1" dirty="0" err="1">
                <a:latin typeface="Arial" pitchFamily="34" charset="0"/>
                <a:cs typeface="Arial" pitchFamily="34" charset="0"/>
              </a:rPr>
              <a:t>với</a:t>
            </a:r>
            <a:r>
              <a:rPr lang="en-US" sz="1400" i="1" dirty="0">
                <a:latin typeface="Arial" pitchFamily="34" charset="0"/>
                <a:cs typeface="Arial" pitchFamily="34" charset="0"/>
              </a:rPr>
              <a:t> </a:t>
            </a:r>
            <a:r>
              <a:rPr lang="en-US" sz="1400" i="1" dirty="0" err="1">
                <a:latin typeface="Arial" pitchFamily="34" charset="0"/>
                <a:cs typeface="Arial" pitchFamily="34" charset="0"/>
              </a:rPr>
              <a:t>trẻ</a:t>
            </a:r>
            <a:r>
              <a:rPr lang="en-US" sz="1400" i="1" dirty="0">
                <a:latin typeface="Arial" pitchFamily="34" charset="0"/>
                <a:cs typeface="Arial" pitchFamily="34" charset="0"/>
              </a:rPr>
              <a:t> </a:t>
            </a:r>
            <a:r>
              <a:rPr lang="en-US" sz="1400" i="1" dirty="0" err="1">
                <a:latin typeface="Arial" pitchFamily="34" charset="0"/>
                <a:cs typeface="Arial" pitchFamily="34" charset="0"/>
              </a:rPr>
              <a:t>em</a:t>
            </a:r>
            <a:r>
              <a:rPr lang="en-US" sz="1400" i="1" dirty="0">
                <a:latin typeface="Arial" pitchFamily="34" charset="0"/>
                <a:cs typeface="Arial" pitchFamily="34" charset="0"/>
              </a:rPr>
              <a:t>,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trách</a:t>
            </a:r>
            <a:r>
              <a:rPr lang="en-US" sz="1400" i="1" dirty="0">
                <a:latin typeface="Arial" pitchFamily="34" charset="0"/>
                <a:cs typeface="Arial" pitchFamily="34" charset="0"/>
              </a:rPr>
              <a:t> </a:t>
            </a:r>
            <a:r>
              <a:rPr lang="en-US" sz="1400" i="1" dirty="0" err="1">
                <a:latin typeface="Arial" pitchFamily="34" charset="0"/>
                <a:cs typeface="Arial" pitchFamily="34" charset="0"/>
              </a:rPr>
              <a:t>nhiệm</a:t>
            </a:r>
            <a:r>
              <a:rPr lang="en-US" sz="1400" i="1" dirty="0">
                <a:latin typeface="Arial" pitchFamily="34" charset="0"/>
                <a:cs typeface="Arial" pitchFamily="34" charset="0"/>
              </a:rPr>
              <a:t> </a:t>
            </a:r>
            <a:r>
              <a:rPr lang="en-US" sz="1400" i="1" dirty="0" err="1">
                <a:latin typeface="Arial" pitchFamily="34" charset="0"/>
                <a:cs typeface="Arial" pitchFamily="34" charset="0"/>
              </a:rPr>
              <a:t>đối</a:t>
            </a:r>
            <a:r>
              <a:rPr lang="en-US" sz="1400" i="1" dirty="0">
                <a:latin typeface="Arial" pitchFamily="34" charset="0"/>
                <a:cs typeface="Arial" pitchFamily="34" charset="0"/>
              </a:rPr>
              <a:t> </a:t>
            </a:r>
            <a:r>
              <a:rPr lang="en-US" sz="1400" i="1" dirty="0" err="1">
                <a:latin typeface="Arial" pitchFamily="34" charset="0"/>
                <a:cs typeface="Arial" pitchFamily="34" charset="0"/>
              </a:rPr>
              <a:t>với</a:t>
            </a:r>
            <a:r>
              <a:rPr lang="en-US" sz="1400" i="1" dirty="0">
                <a:latin typeface="Arial" pitchFamily="34" charset="0"/>
                <a:cs typeface="Arial" pitchFamily="34" charset="0"/>
              </a:rPr>
              <a:t> </a:t>
            </a:r>
            <a:r>
              <a:rPr lang="en-US" sz="1400" i="1" dirty="0" err="1">
                <a:latin typeface="Arial" pitchFamily="34" charset="0"/>
                <a:cs typeface="Arial" pitchFamily="34" charset="0"/>
              </a:rPr>
              <a:t>cộng</a:t>
            </a:r>
            <a:r>
              <a:rPr lang="en-US" sz="1400" i="1" dirty="0">
                <a:latin typeface="Arial" pitchFamily="34" charset="0"/>
                <a:cs typeface="Arial" pitchFamily="34" charset="0"/>
              </a:rPr>
              <a:t> </a:t>
            </a:r>
            <a:r>
              <a:rPr lang="en-US" sz="1400" i="1" dirty="0" err="1">
                <a:latin typeface="Arial" pitchFamily="34" charset="0"/>
                <a:cs typeface="Arial" pitchFamily="34" charset="0"/>
              </a:rPr>
              <a:t>đồng</a:t>
            </a:r>
            <a:r>
              <a:rPr lang="en-US" sz="1400" i="1" dirty="0">
                <a:latin typeface="Arial" pitchFamily="34" charset="0"/>
                <a:cs typeface="Arial" pitchFamily="34" charset="0"/>
              </a:rPr>
              <a:t>! </a:t>
            </a:r>
          </a:p>
        </p:txBody>
      </p:sp>
      <p:sp>
        <p:nvSpPr>
          <p:cNvPr id="8" name="TextBox 7"/>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42741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93098"/>
            <a:ext cx="8064896" cy="3477875"/>
          </a:xfrm>
          <a:prstGeom prst="rect">
            <a:avLst/>
          </a:prstGeom>
        </p:spPr>
        <p:txBody>
          <a:bodyPr wrap="square">
            <a:spAutoFit/>
          </a:bodyPr>
          <a:lstStyle/>
          <a:p>
            <a:pPr>
              <a:spcBef>
                <a:spcPts val="300"/>
              </a:spcBef>
              <a:spcAft>
                <a:spcPts val="300"/>
              </a:spcAft>
            </a:pPr>
            <a:r>
              <a:rPr lang="en-US" sz="2000" b="1" dirty="0" err="1">
                <a:latin typeface="Arial" pitchFamily="34" charset="0"/>
                <a:cs typeface="Arial" pitchFamily="34" charset="0"/>
              </a:rPr>
              <a:t>Trong</a:t>
            </a:r>
            <a:r>
              <a:rPr lang="en-US" sz="2000" b="1" dirty="0">
                <a:latin typeface="Arial" pitchFamily="34" charset="0"/>
                <a:cs typeface="Arial" pitchFamily="34" charset="0"/>
              </a:rPr>
              <a:t> </a:t>
            </a:r>
            <a:r>
              <a:rPr lang="en-US" sz="2000" b="1" dirty="0" err="1">
                <a:latin typeface="Arial" pitchFamily="34" charset="0"/>
                <a:cs typeface="Arial" pitchFamily="34" charset="0"/>
              </a:rPr>
              <a:t>khi</a:t>
            </a:r>
            <a:r>
              <a:rPr lang="en-US" sz="2000" b="1" dirty="0">
                <a:latin typeface="Arial" pitchFamily="34" charset="0"/>
                <a:cs typeface="Arial" pitchFamily="34" charset="0"/>
              </a:rPr>
              <a:t> </a:t>
            </a:r>
            <a:r>
              <a:rPr lang="en-US" sz="2000" b="1" dirty="0" err="1">
                <a:latin typeface="Arial" pitchFamily="34" charset="0"/>
                <a:cs typeface="Arial" pitchFamily="34" charset="0"/>
              </a:rPr>
              <a:t>tiêm</a:t>
            </a:r>
            <a:r>
              <a:rPr lang="en-US" sz="2000" b="1" dirty="0">
                <a:latin typeface="Arial" pitchFamily="34" charset="0"/>
                <a:cs typeface="Arial" pitchFamily="34" charset="0"/>
              </a:rPr>
              <a:t> </a:t>
            </a:r>
            <a:r>
              <a:rPr lang="en-US" sz="2000" b="1" dirty="0" err="1">
                <a:latin typeface="Arial" pitchFamily="34" charset="0"/>
                <a:cs typeface="Arial" pitchFamily="34" charset="0"/>
              </a:rPr>
              <a:t>vắc</a:t>
            </a:r>
            <a:r>
              <a:rPr lang="en-US" sz="2000" b="1" dirty="0">
                <a:latin typeface="Arial" pitchFamily="34" charset="0"/>
                <a:cs typeface="Arial" pitchFamily="34" charset="0"/>
              </a:rPr>
              <a:t> </a:t>
            </a:r>
            <a:r>
              <a:rPr lang="en-US" sz="2000" b="1" dirty="0" err="1">
                <a:latin typeface="Arial" pitchFamily="34" charset="0"/>
                <a:cs typeface="Arial" pitchFamily="34" charset="0"/>
              </a:rPr>
              <a:t>xin</a:t>
            </a:r>
            <a:endParaRPr lang="en-US" sz="2000" dirty="0">
              <a:latin typeface="Arial" pitchFamily="34" charset="0"/>
              <a:cs typeface="Arial" pitchFamily="34" charset="0"/>
            </a:endParaRPr>
          </a:p>
          <a:p>
            <a:pPr marL="342900" indent="-342900" algn="just">
              <a:spcBef>
                <a:spcPts val="300"/>
              </a:spcBef>
              <a:spcAft>
                <a:spcPts val="300"/>
              </a:spcAft>
              <a:buFont typeface="Wingdings" pitchFamily="2" charset="2"/>
              <a:buChar char="Ø"/>
            </a:pPr>
            <a:r>
              <a:rPr lang="en-US" sz="2000" dirty="0" err="1">
                <a:latin typeface="Arial" pitchFamily="34" charset="0"/>
                <a:cs typeface="Arial" pitchFamily="34" charset="0"/>
              </a:rPr>
              <a:t>Vắc</a:t>
            </a:r>
            <a:r>
              <a:rPr lang="en-US" sz="2000" dirty="0">
                <a:latin typeface="Arial" pitchFamily="34" charset="0"/>
                <a:cs typeface="Arial" pitchFamily="34" charset="0"/>
              </a:rPr>
              <a:t> </a:t>
            </a:r>
            <a:r>
              <a:rPr lang="en-US" sz="2000" dirty="0" err="1">
                <a:latin typeface="Arial" pitchFamily="34" charset="0"/>
                <a:cs typeface="Arial" pitchFamily="34" charset="0"/>
              </a:rPr>
              <a:t>xin</a:t>
            </a:r>
            <a:r>
              <a:rPr lang="en-US" sz="2000" dirty="0">
                <a:latin typeface="Arial" pitchFamily="34" charset="0"/>
                <a:cs typeface="Arial" pitchFamily="34" charset="0"/>
              </a:rPr>
              <a:t> </a:t>
            </a:r>
            <a:r>
              <a:rPr lang="en-US" sz="2000" dirty="0" err="1">
                <a:latin typeface="Arial" pitchFamily="34" charset="0"/>
                <a:cs typeface="Arial" pitchFamily="34" charset="0"/>
              </a:rPr>
              <a:t>phòng</a:t>
            </a:r>
            <a:r>
              <a:rPr lang="en-US" sz="2000" dirty="0">
                <a:latin typeface="Arial" pitchFamily="34" charset="0"/>
                <a:cs typeface="Arial" pitchFamily="34" charset="0"/>
              </a:rPr>
              <a:t> COVID-19 </a:t>
            </a:r>
            <a:r>
              <a:rPr lang="en-US" sz="2000" dirty="0" err="1">
                <a:latin typeface="Arial" pitchFamily="34" charset="0"/>
                <a:cs typeface="Arial" pitchFamily="34" charset="0"/>
              </a:rPr>
              <a:t>là</a:t>
            </a:r>
            <a:r>
              <a:rPr lang="en-US" sz="2000" dirty="0">
                <a:latin typeface="Arial" pitchFamily="34" charset="0"/>
                <a:cs typeface="Arial" pitchFamily="34" charset="0"/>
              </a:rPr>
              <a:t> an </a:t>
            </a:r>
            <a:r>
              <a:rPr lang="en-US" sz="2000" dirty="0" err="1">
                <a:latin typeface="Arial" pitchFamily="34" charset="0"/>
                <a:cs typeface="Arial" pitchFamily="34" charset="0"/>
              </a:rPr>
              <a:t>toàn</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hiệu</a:t>
            </a:r>
            <a:r>
              <a:rPr lang="en-US" sz="2000" dirty="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sẽ</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mắc</a:t>
            </a:r>
            <a:r>
              <a:rPr lang="en-US" sz="2000" dirty="0">
                <a:latin typeface="Arial" pitchFamily="34" charset="0"/>
                <a:cs typeface="Arial" pitchFamily="34" charset="0"/>
              </a:rPr>
              <a:t> </a:t>
            </a:r>
            <a:r>
              <a:rPr lang="en-US" sz="2000" dirty="0" err="1">
                <a:latin typeface="Arial" pitchFamily="34" charset="0"/>
                <a:cs typeface="Arial" pitchFamily="34" charset="0"/>
              </a:rPr>
              <a:t>bệnh</a:t>
            </a:r>
            <a:r>
              <a:rPr lang="en-US" sz="2000" dirty="0">
                <a:latin typeface="Arial" pitchFamily="34" charset="0"/>
                <a:cs typeface="Arial" pitchFamily="34" charset="0"/>
              </a:rPr>
              <a:t> COVID-19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vắc</a:t>
            </a:r>
            <a:r>
              <a:rPr lang="en-US" sz="2000" dirty="0">
                <a:latin typeface="Arial" pitchFamily="34" charset="0"/>
                <a:cs typeface="Arial" pitchFamily="34" charset="0"/>
              </a:rPr>
              <a:t> </a:t>
            </a:r>
            <a:r>
              <a:rPr lang="en-US" sz="2000" dirty="0" err="1">
                <a:latin typeface="Arial" pitchFamily="34" charset="0"/>
                <a:cs typeface="Arial" pitchFamily="34" charset="0"/>
              </a:rPr>
              <a:t>xin</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2 </a:t>
            </a:r>
            <a:r>
              <a:rPr lang="en-US" sz="2000" dirty="0" err="1">
                <a:latin typeface="Arial" pitchFamily="34" charset="0"/>
                <a:cs typeface="Arial" pitchFamily="34" charset="0"/>
              </a:rPr>
              <a:t>mũi</a:t>
            </a:r>
            <a:r>
              <a:rPr lang="en-US" sz="2000" dirty="0">
                <a:latin typeface="Arial" pitchFamily="34" charset="0"/>
                <a:cs typeface="Arial" pitchFamily="34" charset="0"/>
              </a:rPr>
              <a:t> </a:t>
            </a:r>
            <a:r>
              <a:rPr lang="en-US" sz="2000" dirty="0" err="1">
                <a:latin typeface="Arial" pitchFamily="34" charset="0"/>
                <a:cs typeface="Arial" pitchFamily="34" charset="0"/>
              </a:rPr>
              <a:t>vắc-xin</a:t>
            </a:r>
            <a:r>
              <a:rPr lang="en-US" sz="2000" dirty="0">
                <a:latin typeface="Arial" pitchFamily="34" charset="0"/>
                <a:cs typeface="Arial" pitchFamily="34" charset="0"/>
              </a:rPr>
              <a:t> Pfizer-</a:t>
            </a:r>
            <a:r>
              <a:rPr lang="en-US" sz="2000" dirty="0" err="1">
                <a:latin typeface="Arial" pitchFamily="34" charset="0"/>
                <a:cs typeface="Arial" pitchFamily="34" charset="0"/>
              </a:rPr>
              <a:t>BioNTech</a:t>
            </a:r>
            <a:r>
              <a:rPr lang="en-US" sz="2000" dirty="0">
                <a:latin typeface="Arial" pitchFamily="34" charset="0"/>
                <a:cs typeface="Arial" pitchFamily="34" charset="0"/>
              </a:rPr>
              <a:t>. </a:t>
            </a:r>
          </a:p>
          <a:p>
            <a:pPr marL="342900" indent="-342900" algn="just">
              <a:spcBef>
                <a:spcPts val="300"/>
              </a:spcBef>
              <a:spcAft>
                <a:spcPts val="300"/>
              </a:spcAft>
              <a:buFont typeface="Wingdings" pitchFamily="2" charset="2"/>
              <a:buChar char="Ø"/>
            </a:pP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mũi</a:t>
            </a:r>
            <a:r>
              <a:rPr lang="en-US" sz="2000" dirty="0">
                <a:latin typeface="Arial" pitchFamily="34" charset="0"/>
                <a:cs typeface="Arial" pitchFamily="34" charset="0"/>
              </a:rPr>
              <a:t> </a:t>
            </a:r>
            <a:r>
              <a:rPr lang="en-US" sz="2000" dirty="0" err="1">
                <a:latin typeface="Arial" pitchFamily="34" charset="0"/>
                <a:cs typeface="Arial" pitchFamily="34" charset="0"/>
              </a:rPr>
              <a:t>thứ</a:t>
            </a:r>
            <a:r>
              <a:rPr lang="en-US" sz="2000" dirty="0">
                <a:latin typeface="Arial" pitchFamily="34" charset="0"/>
                <a:cs typeface="Arial" pitchFamily="34" charset="0"/>
              </a:rPr>
              <a:t> 2 </a:t>
            </a:r>
            <a:r>
              <a:rPr lang="en-US" sz="2000" dirty="0" err="1">
                <a:latin typeface="Arial" pitchFamily="34" charset="0"/>
                <a:cs typeface="Arial" pitchFamily="34" charset="0"/>
              </a:rPr>
              <a:t>cách</a:t>
            </a:r>
            <a:r>
              <a:rPr lang="en-US" sz="2000" dirty="0">
                <a:latin typeface="Arial" pitchFamily="34" charset="0"/>
                <a:cs typeface="Arial" pitchFamily="34" charset="0"/>
              </a:rPr>
              <a:t> </a:t>
            </a:r>
            <a:r>
              <a:rPr lang="en-US" sz="2000" dirty="0" err="1">
                <a:latin typeface="Arial" pitchFamily="34" charset="0"/>
                <a:cs typeface="Arial" pitchFamily="34" charset="0"/>
              </a:rPr>
              <a:t>mũi</a:t>
            </a:r>
            <a:r>
              <a:rPr lang="en-US" sz="2000" dirty="0">
                <a:latin typeface="Arial" pitchFamily="34" charset="0"/>
                <a:cs typeface="Arial" pitchFamily="34" charset="0"/>
              </a:rPr>
              <a:t> </a:t>
            </a:r>
            <a:r>
              <a:rPr lang="en-US" sz="2000" dirty="0" err="1">
                <a:latin typeface="Arial" pitchFamily="34" charset="0"/>
                <a:cs typeface="Arial" pitchFamily="34" charset="0"/>
              </a:rPr>
              <a:t>đầu</a:t>
            </a:r>
            <a:r>
              <a:rPr lang="en-US" sz="2000" dirty="0">
                <a:latin typeface="Arial" pitchFamily="34" charset="0"/>
                <a:cs typeface="Arial" pitchFamily="34" charset="0"/>
              </a:rPr>
              <a:t> </a:t>
            </a:r>
            <a:r>
              <a:rPr lang="en-US" sz="2000" dirty="0" err="1">
                <a:latin typeface="Arial" pitchFamily="34" charset="0"/>
                <a:cs typeface="Arial" pitchFamily="34" charset="0"/>
              </a:rPr>
              <a:t>tiên</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3-4 </a:t>
            </a:r>
            <a:r>
              <a:rPr lang="en-US" sz="2000" dirty="0" err="1">
                <a:latin typeface="Arial" pitchFamily="34" charset="0"/>
                <a:cs typeface="Arial" pitchFamily="34" charset="0"/>
              </a:rPr>
              <a:t>tuần</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liều</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vắc</a:t>
            </a:r>
            <a:r>
              <a:rPr lang="en-US" sz="2000" dirty="0">
                <a:latin typeface="Arial" pitchFamily="34" charset="0"/>
                <a:cs typeface="Arial" pitchFamily="34" charset="0"/>
              </a:rPr>
              <a:t> </a:t>
            </a:r>
            <a:r>
              <a:rPr lang="en-US" sz="2000" dirty="0" err="1">
                <a:latin typeface="Arial" pitchFamily="34" charset="0"/>
                <a:cs typeface="Arial" pitchFamily="34" charset="0"/>
              </a:rPr>
              <a:t>xin</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ở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giống</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ở </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lớn</a:t>
            </a:r>
            <a:r>
              <a:rPr lang="en-US" sz="2000" dirty="0">
                <a:latin typeface="Arial" pitchFamily="34" charset="0"/>
                <a:cs typeface="Arial" pitchFamily="34" charset="0"/>
              </a:rPr>
              <a:t>. </a:t>
            </a:r>
          </a:p>
          <a:p>
            <a:pPr marL="342900" indent="-342900" algn="just">
              <a:spcBef>
                <a:spcPts val="300"/>
              </a:spcBef>
              <a:spcAft>
                <a:spcPts val="300"/>
              </a:spcAft>
              <a:buFont typeface="Wingdings" pitchFamily="2" charset="2"/>
              <a:buChar char="Ø"/>
            </a:pP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suốt</a:t>
            </a:r>
            <a:r>
              <a:rPr lang="en-US" sz="2000" dirty="0">
                <a:latin typeface="Arial" pitchFamily="34" charset="0"/>
                <a:cs typeface="Arial" pitchFamily="34" charset="0"/>
              </a:rPr>
              <a:t> </a:t>
            </a:r>
            <a:r>
              <a:rPr lang="en-US" sz="2000" dirty="0" err="1">
                <a:latin typeface="Arial" pitchFamily="34" charset="0"/>
                <a:cs typeface="Arial" pitchFamily="34" charset="0"/>
              </a:rPr>
              <a:t>quá</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phụ</a:t>
            </a:r>
            <a:r>
              <a:rPr lang="en-US" sz="2000" dirty="0">
                <a:latin typeface="Arial" pitchFamily="34" charset="0"/>
                <a:cs typeface="Arial" pitchFamily="34" charset="0"/>
              </a:rPr>
              <a:t> </a:t>
            </a:r>
            <a:r>
              <a:rPr lang="en-US" sz="2000" dirty="0" err="1">
                <a:latin typeface="Arial" pitchFamily="34" charset="0"/>
                <a:cs typeface="Arial" pitchFamily="34" charset="0"/>
              </a:rPr>
              <a:t>huynh</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viên</a:t>
            </a:r>
            <a:r>
              <a:rPr lang="en-US" sz="2000" dirty="0">
                <a:latin typeface="Arial" pitchFamily="34" charset="0"/>
                <a:cs typeface="Arial" pitchFamily="34" charset="0"/>
              </a:rPr>
              <a:t>, an </a:t>
            </a:r>
            <a:r>
              <a:rPr lang="en-US" sz="2000" dirty="0" err="1">
                <a:latin typeface="Arial" pitchFamily="34" charset="0"/>
                <a:cs typeface="Arial" pitchFamily="34" charset="0"/>
              </a:rPr>
              <a:t>ủi</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p>
          <a:p>
            <a:pPr marL="342900" indent="-342900" algn="just">
              <a:spcBef>
                <a:spcPts val="300"/>
              </a:spcBef>
              <a:spcAft>
                <a:spcPts val="300"/>
              </a:spcAft>
              <a:buFont typeface="Wingdings" pitchFamily="2" charset="2"/>
              <a:buChar char="Ø"/>
            </a:pPr>
            <a:r>
              <a:rPr lang="en-US" sz="2000" dirty="0" err="1">
                <a:latin typeface="Arial" pitchFamily="34" charset="0"/>
                <a:cs typeface="Arial" pitchFamily="34" charset="0"/>
              </a:rPr>
              <a:t>Ngoài</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ngăn</a:t>
            </a:r>
            <a:r>
              <a:rPr lang="en-US" sz="2000" dirty="0">
                <a:latin typeface="Arial" pitchFamily="34" charset="0"/>
                <a:cs typeface="Arial" pitchFamily="34" charset="0"/>
              </a:rPr>
              <a:t> </a:t>
            </a:r>
            <a:r>
              <a:rPr lang="en-US" sz="2000" dirty="0" err="1">
                <a:latin typeface="Arial" pitchFamily="34" charset="0"/>
                <a:cs typeface="Arial" pitchFamily="34" charset="0"/>
              </a:rPr>
              <a:t>ngừa</a:t>
            </a:r>
            <a:r>
              <a:rPr lang="en-US" sz="2000" dirty="0">
                <a:latin typeface="Arial" pitchFamily="34" charset="0"/>
                <a:cs typeface="Arial" pitchFamily="34" charset="0"/>
              </a:rPr>
              <a:t> </a:t>
            </a:r>
            <a:r>
              <a:rPr lang="en-US" sz="2000" dirty="0" err="1">
                <a:latin typeface="Arial" pitchFamily="34" charset="0"/>
                <a:cs typeface="Arial" pitchFamily="34" charset="0"/>
              </a:rPr>
              <a:t>ngất</a:t>
            </a:r>
            <a:r>
              <a:rPr lang="en-US" sz="2000" dirty="0">
                <a:latin typeface="Arial" pitchFamily="34" charset="0"/>
                <a:cs typeface="Arial" pitchFamily="34" charset="0"/>
              </a:rPr>
              <a:t> </a:t>
            </a:r>
            <a:r>
              <a:rPr lang="en-US" sz="2000" dirty="0" err="1">
                <a:latin typeface="Arial" pitchFamily="34" charset="0"/>
                <a:cs typeface="Arial" pitchFamily="34" charset="0"/>
              </a:rPr>
              <a:t>xỉu</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chấn</a:t>
            </a:r>
            <a:r>
              <a:rPr lang="en-US" sz="2000" dirty="0">
                <a:latin typeface="Arial" pitchFamily="34" charset="0"/>
                <a:cs typeface="Arial" pitchFamily="34" charset="0"/>
              </a:rPr>
              <a:t> </a:t>
            </a:r>
            <a:r>
              <a:rPr lang="en-US" sz="2000" dirty="0" err="1">
                <a:latin typeface="Arial" pitchFamily="34" charset="0"/>
                <a:cs typeface="Arial" pitchFamily="34" charset="0"/>
              </a:rPr>
              <a:t>thương</a:t>
            </a:r>
            <a:r>
              <a:rPr lang="en-US" sz="2000" dirty="0">
                <a:latin typeface="Arial" pitchFamily="34" charset="0"/>
                <a:cs typeface="Arial" pitchFamily="34" charset="0"/>
              </a:rPr>
              <a:t> </a:t>
            </a:r>
            <a:r>
              <a:rPr lang="en-US" sz="2000" dirty="0" err="1">
                <a:latin typeface="Arial" pitchFamily="34" charset="0"/>
                <a:cs typeface="Arial" pitchFamily="34" charset="0"/>
              </a:rPr>
              <a:t>liên</a:t>
            </a:r>
            <a:r>
              <a:rPr lang="en-US" sz="2000" dirty="0">
                <a:latin typeface="Arial" pitchFamily="34" charset="0"/>
                <a:cs typeface="Arial" pitchFamily="34" charset="0"/>
              </a:rPr>
              <a:t> </a:t>
            </a:r>
            <a:r>
              <a:rPr lang="en-US" sz="2000" dirty="0" err="1">
                <a:latin typeface="Arial" pitchFamily="34" charset="0"/>
                <a:cs typeface="Arial" pitchFamily="34" charset="0"/>
              </a:rPr>
              <a:t>quan</a:t>
            </a:r>
            <a:r>
              <a:rPr lang="en-US" sz="2000" dirty="0">
                <a:latin typeface="Arial" pitchFamily="34" charset="0"/>
                <a:cs typeface="Arial" pitchFamily="34" charset="0"/>
              </a:rPr>
              <a:t> </a:t>
            </a:r>
            <a:r>
              <a:rPr lang="en-US" sz="2000" dirty="0" err="1">
                <a:latin typeface="Arial" pitchFamily="34" charset="0"/>
                <a:cs typeface="Arial" pitchFamily="34" charset="0"/>
              </a:rPr>
              <a:t>đến</a:t>
            </a:r>
            <a:r>
              <a:rPr lang="en-US" sz="2000" dirty="0">
                <a:latin typeface="Arial" pitchFamily="34" charset="0"/>
                <a:cs typeface="Arial" pitchFamily="34" charset="0"/>
              </a:rPr>
              <a:t> </a:t>
            </a:r>
            <a:r>
              <a:rPr lang="en-US" sz="2000" dirty="0" err="1">
                <a:latin typeface="Arial" pitchFamily="34" charset="0"/>
                <a:cs typeface="Arial" pitchFamily="34" charset="0"/>
              </a:rPr>
              <a:t>ngất</a:t>
            </a:r>
            <a:r>
              <a:rPr lang="en-US" sz="2000" dirty="0">
                <a:latin typeface="Arial" pitchFamily="34" charset="0"/>
                <a:cs typeface="Arial" pitchFamily="34" charset="0"/>
              </a:rPr>
              <a:t> </a:t>
            </a:r>
            <a:r>
              <a:rPr lang="en-US" sz="2000" dirty="0" err="1">
                <a:latin typeface="Arial" pitchFamily="34" charset="0"/>
                <a:cs typeface="Arial" pitchFamily="34" charset="0"/>
              </a:rPr>
              <a:t>xỉu</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ngồi</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nằm</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15 </a:t>
            </a:r>
            <a:r>
              <a:rPr lang="en-US" sz="2000" dirty="0" err="1">
                <a:latin typeface="Arial" pitchFamily="34" charset="0"/>
                <a:cs typeface="Arial" pitchFamily="34" charset="0"/>
              </a:rPr>
              <a:t>phút</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vắc</a:t>
            </a:r>
            <a:r>
              <a:rPr lang="en-US" sz="2000" dirty="0">
                <a:latin typeface="Arial" pitchFamily="34" charset="0"/>
                <a:cs typeface="Arial" pitchFamily="34" charset="0"/>
              </a:rPr>
              <a:t> </a:t>
            </a:r>
            <a:r>
              <a:rPr lang="en-US" sz="2000" dirty="0" err="1">
                <a:latin typeface="Arial" pitchFamily="34" charset="0"/>
                <a:cs typeface="Arial" pitchFamily="34" charset="0"/>
              </a:rPr>
              <a:t>xin</a:t>
            </a:r>
            <a:r>
              <a:rPr lang="en-US" sz="2000" dirty="0">
                <a:latin typeface="Arial" pitchFamily="34" charset="0"/>
                <a:cs typeface="Arial" pitchFamily="34" charset="0"/>
              </a:rPr>
              <a:t>.</a:t>
            </a:r>
          </a:p>
        </p:txBody>
      </p:sp>
      <p:sp>
        <p:nvSpPr>
          <p:cNvPr id="7" name="Rectangle 6"/>
          <p:cNvSpPr/>
          <p:nvPr/>
        </p:nvSpPr>
        <p:spPr>
          <a:xfrm>
            <a:off x="1043608" y="6396335"/>
            <a:ext cx="7136180" cy="307777"/>
          </a:xfrm>
          <a:prstGeom prst="rect">
            <a:avLst/>
          </a:prstGeom>
        </p:spPr>
        <p:txBody>
          <a:bodyPr wrap="square">
            <a:spAutoFit/>
          </a:bodyPr>
          <a:lstStyle/>
          <a:p>
            <a:pPr algn="ctr">
              <a:spcBef>
                <a:spcPts val="200"/>
              </a:spcBef>
              <a:spcAft>
                <a:spcPts val="200"/>
              </a:spcAft>
            </a:pP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phòng</a:t>
            </a:r>
            <a:r>
              <a:rPr lang="en-US" sz="1400" i="1" dirty="0">
                <a:latin typeface="Arial" pitchFamily="34" charset="0"/>
                <a:cs typeface="Arial" pitchFamily="34" charset="0"/>
              </a:rPr>
              <a:t> </a:t>
            </a:r>
            <a:r>
              <a:rPr lang="en-US" sz="1400" i="1" dirty="0" err="1">
                <a:latin typeface="Arial" pitchFamily="34" charset="0"/>
                <a:cs typeface="Arial" pitchFamily="34" charset="0"/>
              </a:rPr>
              <a:t>bệnh</a:t>
            </a:r>
            <a:r>
              <a:rPr lang="en-US" sz="1400" i="1" dirty="0">
                <a:latin typeface="Arial" pitchFamily="34" charset="0"/>
                <a:cs typeface="Arial" pitchFamily="34" charset="0"/>
              </a:rPr>
              <a:t> </a:t>
            </a:r>
            <a:r>
              <a:rPr lang="en-US" sz="1400" i="1" dirty="0" err="1">
                <a:latin typeface="Arial" pitchFamily="34" charset="0"/>
                <a:cs typeface="Arial" pitchFamily="34" charset="0"/>
              </a:rPr>
              <a:t>tốt</a:t>
            </a:r>
            <a:r>
              <a:rPr lang="en-US" sz="1400" i="1" dirty="0">
                <a:latin typeface="Arial" pitchFamily="34" charset="0"/>
                <a:cs typeface="Arial" pitchFamily="34" charset="0"/>
              </a:rPr>
              <a:t> </a:t>
            </a:r>
            <a:r>
              <a:rPr lang="en-US" sz="1400" i="1" dirty="0" err="1">
                <a:latin typeface="Arial" pitchFamily="34" charset="0"/>
                <a:cs typeface="Arial" pitchFamily="34" charset="0"/>
              </a:rPr>
              <a:t>nhất</a:t>
            </a:r>
            <a:r>
              <a:rPr lang="en-US" sz="1400" i="1" dirty="0">
                <a:latin typeface="Arial" pitchFamily="34" charset="0"/>
                <a:cs typeface="Arial" pitchFamily="34" charset="0"/>
              </a:rPr>
              <a:t>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được</a:t>
            </a:r>
            <a:r>
              <a:rPr lang="en-US" sz="1400" i="1" dirty="0">
                <a:latin typeface="Arial" pitchFamily="34" charset="0"/>
                <a:cs typeface="Arial" pitchFamily="34" charset="0"/>
              </a:rPr>
              <a:t> </a:t>
            </a:r>
            <a:r>
              <a:rPr lang="en-US" sz="1400" i="1" dirty="0" err="1">
                <a:latin typeface="Arial" pitchFamily="34" charset="0"/>
                <a:cs typeface="Arial" pitchFamily="34" charset="0"/>
              </a:rPr>
              <a:t>tiêm</a:t>
            </a:r>
            <a:r>
              <a:rPr lang="en-US" sz="1400" i="1" dirty="0">
                <a:latin typeface="Arial" pitchFamily="34" charset="0"/>
                <a:cs typeface="Arial" pitchFamily="34" charset="0"/>
              </a:rPr>
              <a:t> </a:t>
            </a:r>
            <a:r>
              <a:rPr lang="en-US" sz="1400" i="1" dirty="0" err="1">
                <a:latin typeface="Arial" pitchFamily="34" charset="0"/>
                <a:cs typeface="Arial" pitchFamily="34" charset="0"/>
              </a:rPr>
              <a:t>sớm</a:t>
            </a:r>
            <a:r>
              <a:rPr lang="en-US" sz="1400" i="1" dirty="0">
                <a:latin typeface="Arial" pitchFamily="34" charset="0"/>
                <a:cs typeface="Arial" pitchFamily="34" charset="0"/>
              </a:rPr>
              <a:t> </a:t>
            </a:r>
            <a:r>
              <a:rPr lang="en-US" sz="1400" i="1" dirty="0" err="1">
                <a:latin typeface="Arial" pitchFamily="34" charset="0"/>
                <a:cs typeface="Arial" pitchFamily="34" charset="0"/>
              </a:rPr>
              <a:t>nhất</a:t>
            </a:r>
            <a:r>
              <a:rPr lang="en-US" sz="1400" i="1" dirty="0">
                <a:latin typeface="Arial" pitchFamily="34" charset="0"/>
                <a:cs typeface="Arial" pitchFamily="34" charset="0"/>
              </a:rPr>
              <a:t>!</a:t>
            </a:r>
          </a:p>
        </p:txBody>
      </p:sp>
      <p:sp>
        <p:nvSpPr>
          <p:cNvPr id="2" name="AutoShape 2" descr="Vắc xin phòng COVID-19 ở trẻ 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descr="D:\0. Dịch nCoV\1. Truyen thong vacxin Covid\0. Tài liệu về Tiem chung\2110162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613" y="4710783"/>
            <a:ext cx="2264170" cy="14908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323745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043492"/>
            <a:ext cx="5472608" cy="2862322"/>
          </a:xfrm>
          <a:prstGeom prst="rect">
            <a:avLst/>
          </a:prstGeom>
        </p:spPr>
        <p:txBody>
          <a:bodyPr wrap="square">
            <a:spAutoFit/>
          </a:bodyPr>
          <a:lstStyle/>
          <a:p>
            <a:pPr algn="just">
              <a:spcBef>
                <a:spcPts val="600"/>
              </a:spcBef>
              <a:spcAft>
                <a:spcPts val="600"/>
              </a:spcAft>
            </a:pPr>
            <a:r>
              <a:rPr lang="en-US" sz="2000" b="1" dirty="0" err="1">
                <a:latin typeface="Arial" pitchFamily="34" charset="0"/>
                <a:cs typeface="Arial" pitchFamily="34" charset="0"/>
              </a:rPr>
              <a:t>Sau</a:t>
            </a:r>
            <a:r>
              <a:rPr lang="en-US" sz="2000" b="1" dirty="0">
                <a:latin typeface="Arial" pitchFamily="34" charset="0"/>
                <a:cs typeface="Arial" pitchFamily="34" charset="0"/>
              </a:rPr>
              <a:t> </a:t>
            </a:r>
            <a:r>
              <a:rPr lang="en-US" sz="2000" b="1" dirty="0" err="1">
                <a:latin typeface="Arial" pitchFamily="34" charset="0"/>
                <a:cs typeface="Arial" pitchFamily="34" charset="0"/>
              </a:rPr>
              <a:t>khi</a:t>
            </a:r>
            <a:r>
              <a:rPr lang="en-US" sz="2000" b="1" dirty="0">
                <a:latin typeface="Arial" pitchFamily="34" charset="0"/>
                <a:cs typeface="Arial" pitchFamily="34" charset="0"/>
              </a:rPr>
              <a:t> </a:t>
            </a:r>
            <a:r>
              <a:rPr lang="en-US" sz="2000" b="1" dirty="0" err="1">
                <a:latin typeface="Arial" pitchFamily="34" charset="0"/>
                <a:cs typeface="Arial" pitchFamily="34" charset="0"/>
              </a:rPr>
              <a:t>tiêm</a:t>
            </a:r>
            <a:r>
              <a:rPr lang="en-US" sz="2000" b="1" dirty="0">
                <a:latin typeface="Arial" pitchFamily="34" charset="0"/>
                <a:cs typeface="Arial" pitchFamily="34" charset="0"/>
              </a:rPr>
              <a:t> </a:t>
            </a:r>
            <a:r>
              <a:rPr lang="en-US" sz="2000" b="1" dirty="0" err="1">
                <a:latin typeface="Arial" pitchFamily="34" charset="0"/>
                <a:cs typeface="Arial" pitchFamily="34" charset="0"/>
              </a:rPr>
              <a:t>vắc</a:t>
            </a:r>
            <a:r>
              <a:rPr lang="en-US" sz="2000" b="1" dirty="0">
                <a:latin typeface="Arial" pitchFamily="34" charset="0"/>
                <a:cs typeface="Arial" pitchFamily="34" charset="0"/>
              </a:rPr>
              <a:t> </a:t>
            </a:r>
            <a:r>
              <a:rPr lang="en-US" sz="2000" b="1" dirty="0" err="1">
                <a:latin typeface="Arial" pitchFamily="34" charset="0"/>
                <a:cs typeface="Arial" pitchFamily="34" charset="0"/>
              </a:rPr>
              <a:t>xin</a:t>
            </a:r>
            <a:r>
              <a:rPr lang="en-US" sz="2000" b="1" dirty="0">
                <a:latin typeface="Arial" pitchFamily="34" charset="0"/>
                <a:cs typeface="Arial" pitchFamily="34" charset="0"/>
              </a:rPr>
              <a:t>:</a:t>
            </a:r>
            <a:endParaRPr lang="en-US" sz="2000" dirty="0">
              <a:latin typeface="Arial" pitchFamily="34" charset="0"/>
              <a:cs typeface="Arial" pitchFamily="34" charset="0"/>
            </a:endParaRPr>
          </a:p>
          <a:p>
            <a:pPr marL="342900" indent="-342900" algn="just">
              <a:spcBef>
                <a:spcPts val="600"/>
              </a:spcBef>
              <a:spcAft>
                <a:spcPts val="600"/>
              </a:spcAft>
              <a:buFont typeface="Wingdings" pitchFamily="2" charset="2"/>
              <a:buChar char="Ø"/>
            </a:pPr>
            <a:r>
              <a:rPr lang="en-US" sz="2000" dirty="0">
                <a:latin typeface="Arial" pitchFamily="34" charset="0"/>
                <a:cs typeface="Arial" pitchFamily="34" charset="0"/>
              </a:rPr>
              <a:t>Sau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vắc</a:t>
            </a:r>
            <a:r>
              <a:rPr lang="en-US" sz="2000" dirty="0">
                <a:latin typeface="Arial" pitchFamily="34" charset="0"/>
                <a:cs typeface="Arial" pitchFamily="34" charset="0"/>
              </a:rPr>
              <a:t> </a:t>
            </a:r>
            <a:r>
              <a:rPr lang="en-US" sz="2000" dirty="0" err="1">
                <a:latin typeface="Arial" pitchFamily="34" charset="0"/>
                <a:cs typeface="Arial" pitchFamily="34" charset="0"/>
              </a:rPr>
              <a:t>xin</a:t>
            </a:r>
            <a:r>
              <a:rPr lang="en-US" sz="2000" dirty="0">
                <a:latin typeface="Arial" pitchFamily="34" charset="0"/>
                <a:cs typeface="Arial" pitchFamily="34" charset="0"/>
              </a:rPr>
              <a:t> </a:t>
            </a:r>
            <a:r>
              <a:rPr lang="en-US" sz="2000" dirty="0" err="1">
                <a:latin typeface="Arial" pitchFamily="34" charset="0"/>
                <a:cs typeface="Arial" pitchFamily="34" charset="0"/>
              </a:rPr>
              <a:t>phòng</a:t>
            </a:r>
            <a:r>
              <a:rPr lang="en-US" sz="2000" dirty="0">
                <a:latin typeface="Arial" pitchFamily="34" charset="0"/>
                <a:cs typeface="Arial" pitchFamily="34" charset="0"/>
              </a:rPr>
              <a:t> COVID-19, </a:t>
            </a:r>
            <a:r>
              <a:rPr lang="en-US" sz="2000" dirty="0" err="1">
                <a:latin typeface="Arial" pitchFamily="34" charset="0"/>
                <a:cs typeface="Arial" pitchFamily="34" charset="0"/>
              </a:rPr>
              <a:t>phụ</a:t>
            </a:r>
            <a:r>
              <a:rPr lang="en-US" sz="2000" dirty="0">
                <a:latin typeface="Arial" pitchFamily="34" charset="0"/>
                <a:cs typeface="Arial" pitchFamily="34" charset="0"/>
              </a:rPr>
              <a:t> </a:t>
            </a:r>
            <a:r>
              <a:rPr lang="en-US" sz="2000" dirty="0" err="1">
                <a:latin typeface="Arial" pitchFamily="34" charset="0"/>
                <a:cs typeface="Arial" pitchFamily="34" charset="0"/>
              </a:rPr>
              <a:t>huynh</a:t>
            </a:r>
            <a:r>
              <a:rPr lang="en-US" sz="2000" dirty="0">
                <a:latin typeface="Arial" pitchFamily="34" charset="0"/>
                <a:cs typeface="Arial" pitchFamily="34" charset="0"/>
              </a:rPr>
              <a:t> </a:t>
            </a:r>
            <a:r>
              <a:rPr lang="en-US" sz="2000" dirty="0" err="1">
                <a:latin typeface="Arial" pitchFamily="34" charset="0"/>
                <a:cs typeface="Arial" pitchFamily="34" charset="0"/>
              </a:rPr>
              <a:t>sẽ</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yêu</a:t>
            </a:r>
            <a:r>
              <a:rPr lang="en-US" sz="2000" dirty="0">
                <a:latin typeface="Arial" pitchFamily="34" charset="0"/>
                <a:cs typeface="Arial" pitchFamily="34" charset="0"/>
              </a:rPr>
              <a:t> </a:t>
            </a:r>
            <a:r>
              <a:rPr lang="en-US" sz="2000" dirty="0" err="1">
                <a:latin typeface="Arial" pitchFamily="34" charset="0"/>
                <a:cs typeface="Arial" pitchFamily="34" charset="0"/>
              </a:rPr>
              <a:t>cầu</a:t>
            </a:r>
            <a:r>
              <a:rPr lang="en-US" sz="2000" dirty="0">
                <a:latin typeface="Arial" pitchFamily="34" charset="0"/>
                <a:cs typeface="Arial" pitchFamily="34" charset="0"/>
              </a:rPr>
              <a:t> ở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tối</a:t>
            </a:r>
            <a:r>
              <a:rPr lang="en-US" sz="2000" dirty="0">
                <a:latin typeface="Arial" pitchFamily="34" charset="0"/>
                <a:cs typeface="Arial" pitchFamily="34" charset="0"/>
              </a:rPr>
              <a:t> </a:t>
            </a:r>
            <a:r>
              <a:rPr lang="en-US" sz="2000" dirty="0" err="1">
                <a:latin typeface="Arial" pitchFamily="34" charset="0"/>
                <a:cs typeface="Arial" pitchFamily="34" charset="0"/>
              </a:rPr>
              <a:t>thiểu</a:t>
            </a:r>
            <a:r>
              <a:rPr lang="en-US" sz="2000" dirty="0">
                <a:latin typeface="Arial" pitchFamily="34" charset="0"/>
                <a:cs typeface="Arial" pitchFamily="34" charset="0"/>
              </a:rPr>
              <a:t> 30 </a:t>
            </a:r>
            <a:r>
              <a:rPr lang="en-US" sz="2000" dirty="0" err="1">
                <a:latin typeface="Arial" pitchFamily="34" charset="0"/>
                <a:cs typeface="Arial" pitchFamily="34" charset="0"/>
              </a:rPr>
              <a:t>phút</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quan</a:t>
            </a:r>
            <a:r>
              <a:rPr lang="en-US" sz="2000" dirty="0">
                <a:latin typeface="Arial" pitchFamily="34" charset="0"/>
                <a:cs typeface="Arial" pitchFamily="34" charset="0"/>
              </a:rPr>
              <a:t> </a:t>
            </a:r>
            <a:r>
              <a:rPr lang="en-US" sz="2000" dirty="0" err="1">
                <a:latin typeface="Arial" pitchFamily="34" charset="0"/>
                <a:cs typeface="Arial" pitchFamily="34" charset="0"/>
              </a:rPr>
              <a:t>sát</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bị</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dị</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nghiêm</a:t>
            </a:r>
            <a:r>
              <a:rPr lang="en-US" sz="2000" dirty="0">
                <a:latin typeface="Arial" pitchFamily="34" charset="0"/>
                <a:cs typeface="Arial" pitchFamily="34" charset="0"/>
              </a:rPr>
              <a:t> </a:t>
            </a:r>
            <a:r>
              <a:rPr lang="en-US" sz="2000" dirty="0" err="1">
                <a:latin typeface="Arial" pitchFamily="34" charset="0"/>
                <a:cs typeface="Arial" pitchFamily="34" charset="0"/>
              </a:rPr>
              <a:t>trọng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điều</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ngay</a:t>
            </a:r>
            <a:r>
              <a:rPr lang="en-US" sz="2000" dirty="0">
                <a:latin typeface="Arial" pitchFamily="34" charset="0"/>
                <a:cs typeface="Arial" pitchFamily="34" charset="0"/>
              </a:rPr>
              <a:t> </a:t>
            </a:r>
            <a:r>
              <a:rPr lang="en-US" sz="2000" dirty="0" err="1">
                <a:latin typeface="Arial" pitchFamily="34" charset="0"/>
                <a:cs typeface="Arial" pitchFamily="34" charset="0"/>
              </a:rPr>
              <a:t>lập</a:t>
            </a:r>
            <a:r>
              <a:rPr lang="en-US" sz="2000" dirty="0">
                <a:latin typeface="Arial" pitchFamily="34" charset="0"/>
                <a:cs typeface="Arial" pitchFamily="34" charset="0"/>
              </a:rPr>
              <a:t> </a:t>
            </a:r>
            <a:r>
              <a:rPr lang="en-US" sz="2000" dirty="0" err="1">
                <a:latin typeface="Arial" pitchFamily="34" charset="0"/>
                <a:cs typeface="Arial" pitchFamily="34" charset="0"/>
              </a:rPr>
              <a:t>tức</a:t>
            </a:r>
            <a:r>
              <a:rPr lang="en-US" sz="2000" dirty="0">
                <a:latin typeface="Arial" pitchFamily="34" charset="0"/>
                <a:cs typeface="Arial" pitchFamily="34" charset="0"/>
              </a:rPr>
              <a:t>.</a:t>
            </a:r>
          </a:p>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dõi</a:t>
            </a:r>
            <a:r>
              <a:rPr lang="en-US" sz="2000" dirty="0">
                <a:latin typeface="Arial" pitchFamily="34" charset="0"/>
                <a:cs typeface="Arial" pitchFamily="34" charset="0"/>
              </a:rPr>
              <a:t> </a:t>
            </a:r>
            <a:r>
              <a:rPr lang="en-US" sz="2000" dirty="0" err="1">
                <a:latin typeface="Arial" pitchFamily="34" charset="0"/>
                <a:cs typeface="Arial" pitchFamily="34" charset="0"/>
              </a:rPr>
              <a:t>sức</a:t>
            </a:r>
            <a:r>
              <a:rPr lang="en-US" sz="2000" dirty="0">
                <a:latin typeface="Arial" pitchFamily="34" charset="0"/>
                <a:cs typeface="Arial" pitchFamily="34" charset="0"/>
              </a:rPr>
              <a:t> </a:t>
            </a:r>
            <a:r>
              <a:rPr lang="en-US" sz="2000" dirty="0" err="1">
                <a:latin typeface="Arial" pitchFamily="34" charset="0"/>
                <a:cs typeface="Arial" pitchFamily="34" charset="0"/>
              </a:rPr>
              <a:t>khỏe</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vòng</a:t>
            </a:r>
            <a:r>
              <a:rPr lang="en-US" sz="2000" dirty="0">
                <a:latin typeface="Arial" pitchFamily="34" charset="0"/>
                <a:cs typeface="Arial" pitchFamily="34" charset="0"/>
              </a:rPr>
              <a:t> 3 </a:t>
            </a:r>
            <a:r>
              <a:rPr lang="en-US" sz="2000" dirty="0" err="1">
                <a:latin typeface="Arial" pitchFamily="34" charset="0"/>
                <a:cs typeface="Arial" pitchFamily="34" charset="0"/>
              </a:rPr>
              <a:t>tuần</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a:t>
            </a:r>
          </a:p>
        </p:txBody>
      </p:sp>
      <p:pic>
        <p:nvPicPr>
          <p:cNvPr id="5" name="Picture 3" descr="D:\0. Dịch nCoV\1. Truyen thong vacxin Covid\0. Tài liệu về Tiem chung\Áp phích TT\Lưu ý khi tiêm\6.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667" b="57956" l="1713" r="44928"/>
                    </a14:imgEffect>
                  </a14:imgLayer>
                </a14:imgProps>
              </a:ext>
              <a:ext uri="{28A0092B-C50C-407E-A947-70E740481C1C}">
                <a14:useLocalDpi xmlns:a14="http://schemas.microsoft.com/office/drawing/2010/main" val="0"/>
              </a:ext>
            </a:extLst>
          </a:blip>
          <a:srcRect t="21378" r="54089" b="42070"/>
          <a:stretch/>
        </p:blipFill>
        <p:spPr bwMode="auto">
          <a:xfrm>
            <a:off x="6444208" y="1025022"/>
            <a:ext cx="2124246" cy="250671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0. Dịch nCoV\1. Truyen thong vacxin Covid\0. Tài liệu về Tiem chung\Áp phích TT\Lưu ý khi tiêm\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616" t="47273" r="26210" b="37152"/>
          <a:stretch/>
        </p:blipFill>
        <p:spPr bwMode="auto">
          <a:xfrm>
            <a:off x="6141818" y="4005064"/>
            <a:ext cx="2751626" cy="15110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7524" y="6490633"/>
            <a:ext cx="8568952" cy="307777"/>
          </a:xfrm>
          <a:prstGeom prst="rect">
            <a:avLst/>
          </a:prstGeom>
        </p:spPr>
        <p:txBody>
          <a:bodyPr wrap="square">
            <a:spAutoFit/>
          </a:bodyPr>
          <a:lstStyle/>
          <a:p>
            <a:pPr algn="ctr">
              <a:spcBef>
                <a:spcPts val="200"/>
              </a:spcBef>
              <a:spcAft>
                <a:spcPts val="200"/>
              </a:spcAft>
            </a:pPr>
            <a:r>
              <a:rPr lang="en-US" sz="1400" i="1" dirty="0" err="1">
                <a:latin typeface="Arial" pitchFamily="34" charset="0"/>
                <a:cs typeface="Arial" pitchFamily="34" charset="0"/>
              </a:rPr>
              <a:t>Tiêm</a:t>
            </a:r>
            <a:r>
              <a:rPr lang="en-US" sz="1400" i="1" dirty="0">
                <a:latin typeface="Arial" pitchFamily="34" charset="0"/>
                <a:cs typeface="Arial" pitchFamily="34" charset="0"/>
              </a:rPr>
              <a:t> </a:t>
            </a:r>
            <a:r>
              <a:rPr lang="en-US" sz="1400" i="1" dirty="0" err="1">
                <a:latin typeface="Arial" pitchFamily="34" charset="0"/>
                <a:cs typeface="Arial" pitchFamily="34" charset="0"/>
              </a:rPr>
              <a:t>chủng</a:t>
            </a:r>
            <a:r>
              <a:rPr lang="en-US" sz="1400" i="1" dirty="0">
                <a:latin typeface="Arial" pitchFamily="34" charset="0"/>
                <a:cs typeface="Arial" pitchFamily="34" charset="0"/>
              </a:rPr>
              <a:t> </a:t>
            </a: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phòng</a:t>
            </a:r>
            <a:r>
              <a:rPr lang="en-US" sz="1400" i="1" dirty="0">
                <a:latin typeface="Arial" pitchFamily="34" charset="0"/>
                <a:cs typeface="Arial" pitchFamily="34" charset="0"/>
              </a:rPr>
              <a:t> COVID-19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quyền</a:t>
            </a:r>
            <a:r>
              <a:rPr lang="en-US" sz="1400" i="1" dirty="0">
                <a:latin typeface="Arial" pitchFamily="34" charset="0"/>
                <a:cs typeface="Arial" pitchFamily="34" charset="0"/>
              </a:rPr>
              <a:t> </a:t>
            </a:r>
            <a:r>
              <a:rPr lang="en-US" sz="1400" i="1" dirty="0" err="1">
                <a:latin typeface="Arial" pitchFamily="34" charset="0"/>
                <a:cs typeface="Arial" pitchFamily="34" charset="0"/>
              </a:rPr>
              <a:t>lợi</a:t>
            </a:r>
            <a:r>
              <a:rPr lang="en-US" sz="1400" i="1" dirty="0">
                <a:latin typeface="Arial" pitchFamily="34" charset="0"/>
                <a:cs typeface="Arial" pitchFamily="34" charset="0"/>
              </a:rPr>
              <a:t> </a:t>
            </a:r>
            <a:r>
              <a:rPr lang="en-US" sz="1400" i="1" dirty="0" err="1">
                <a:latin typeface="Arial" pitchFamily="34" charset="0"/>
                <a:cs typeface="Arial" pitchFamily="34" charset="0"/>
              </a:rPr>
              <a:t>đối</a:t>
            </a:r>
            <a:r>
              <a:rPr lang="en-US" sz="1400" i="1" dirty="0">
                <a:latin typeface="Arial" pitchFamily="34" charset="0"/>
                <a:cs typeface="Arial" pitchFamily="34" charset="0"/>
              </a:rPr>
              <a:t> </a:t>
            </a:r>
            <a:r>
              <a:rPr lang="en-US" sz="1400" i="1" dirty="0" err="1">
                <a:latin typeface="Arial" pitchFamily="34" charset="0"/>
                <a:cs typeface="Arial" pitchFamily="34" charset="0"/>
              </a:rPr>
              <a:t>với</a:t>
            </a:r>
            <a:r>
              <a:rPr lang="en-US" sz="1400" i="1" dirty="0">
                <a:latin typeface="Arial" pitchFamily="34" charset="0"/>
                <a:cs typeface="Arial" pitchFamily="34" charset="0"/>
              </a:rPr>
              <a:t> </a:t>
            </a:r>
            <a:r>
              <a:rPr lang="en-US" sz="1400" i="1" dirty="0" err="1">
                <a:latin typeface="Arial" pitchFamily="34" charset="0"/>
                <a:cs typeface="Arial" pitchFamily="34" charset="0"/>
              </a:rPr>
              <a:t>trẻ</a:t>
            </a:r>
            <a:r>
              <a:rPr lang="en-US" sz="1400" i="1" dirty="0">
                <a:latin typeface="Arial" pitchFamily="34" charset="0"/>
                <a:cs typeface="Arial" pitchFamily="34" charset="0"/>
              </a:rPr>
              <a:t> </a:t>
            </a:r>
            <a:r>
              <a:rPr lang="en-US" sz="1400" i="1" dirty="0" err="1">
                <a:latin typeface="Arial" pitchFamily="34" charset="0"/>
                <a:cs typeface="Arial" pitchFamily="34" charset="0"/>
              </a:rPr>
              <a:t>em</a:t>
            </a:r>
            <a:r>
              <a:rPr lang="en-US" sz="1400" i="1" dirty="0">
                <a:latin typeface="Arial" pitchFamily="34" charset="0"/>
                <a:cs typeface="Arial" pitchFamily="34" charset="0"/>
              </a:rPr>
              <a:t>,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trách</a:t>
            </a:r>
            <a:r>
              <a:rPr lang="en-US" sz="1400" i="1" dirty="0">
                <a:latin typeface="Arial" pitchFamily="34" charset="0"/>
                <a:cs typeface="Arial" pitchFamily="34" charset="0"/>
              </a:rPr>
              <a:t> </a:t>
            </a:r>
            <a:r>
              <a:rPr lang="en-US" sz="1400" i="1" dirty="0" err="1">
                <a:latin typeface="Arial" pitchFamily="34" charset="0"/>
                <a:cs typeface="Arial" pitchFamily="34" charset="0"/>
              </a:rPr>
              <a:t>nhiệm</a:t>
            </a:r>
            <a:r>
              <a:rPr lang="en-US" sz="1400" i="1" dirty="0">
                <a:latin typeface="Arial" pitchFamily="34" charset="0"/>
                <a:cs typeface="Arial" pitchFamily="34" charset="0"/>
              </a:rPr>
              <a:t> </a:t>
            </a:r>
            <a:r>
              <a:rPr lang="en-US" sz="1400" i="1" dirty="0" err="1">
                <a:latin typeface="Arial" pitchFamily="34" charset="0"/>
                <a:cs typeface="Arial" pitchFamily="34" charset="0"/>
              </a:rPr>
              <a:t>đối</a:t>
            </a:r>
            <a:r>
              <a:rPr lang="en-US" sz="1400" i="1" dirty="0">
                <a:latin typeface="Arial" pitchFamily="34" charset="0"/>
                <a:cs typeface="Arial" pitchFamily="34" charset="0"/>
              </a:rPr>
              <a:t> </a:t>
            </a:r>
            <a:r>
              <a:rPr lang="en-US" sz="1400" i="1" dirty="0" err="1">
                <a:latin typeface="Arial" pitchFamily="34" charset="0"/>
                <a:cs typeface="Arial" pitchFamily="34" charset="0"/>
              </a:rPr>
              <a:t>với</a:t>
            </a:r>
            <a:r>
              <a:rPr lang="en-US" sz="1400" i="1" dirty="0">
                <a:latin typeface="Arial" pitchFamily="34" charset="0"/>
                <a:cs typeface="Arial" pitchFamily="34" charset="0"/>
              </a:rPr>
              <a:t> </a:t>
            </a:r>
            <a:r>
              <a:rPr lang="en-US" sz="1400" i="1" dirty="0" err="1">
                <a:latin typeface="Arial" pitchFamily="34" charset="0"/>
                <a:cs typeface="Arial" pitchFamily="34" charset="0"/>
              </a:rPr>
              <a:t>cộng</a:t>
            </a:r>
            <a:r>
              <a:rPr lang="en-US" sz="1400" i="1" dirty="0">
                <a:latin typeface="Arial" pitchFamily="34" charset="0"/>
                <a:cs typeface="Arial" pitchFamily="34" charset="0"/>
              </a:rPr>
              <a:t> </a:t>
            </a:r>
            <a:r>
              <a:rPr lang="en-US" sz="1400" i="1" dirty="0" err="1">
                <a:latin typeface="Arial" pitchFamily="34" charset="0"/>
                <a:cs typeface="Arial" pitchFamily="34" charset="0"/>
              </a:rPr>
              <a:t>đồng</a:t>
            </a:r>
            <a:r>
              <a:rPr lang="en-US" sz="1400" i="1" dirty="0">
                <a:latin typeface="Arial" pitchFamily="34" charset="0"/>
                <a:cs typeface="Arial" pitchFamily="34" charset="0"/>
              </a:rPr>
              <a:t>! </a:t>
            </a:r>
          </a:p>
        </p:txBody>
      </p:sp>
      <p:sp>
        <p:nvSpPr>
          <p:cNvPr id="9" name="Rectangle 8"/>
          <p:cNvSpPr/>
          <p:nvPr/>
        </p:nvSpPr>
        <p:spPr>
          <a:xfrm>
            <a:off x="555050" y="4069793"/>
            <a:ext cx="5472608" cy="2092881"/>
          </a:xfrm>
          <a:prstGeom prst="rect">
            <a:avLst/>
          </a:prstGeom>
        </p:spPr>
        <p:txBody>
          <a:bodyPr wrap="square">
            <a:spAutoFit/>
          </a:bodyPr>
          <a:lstStyle/>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bị</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tác</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phụ</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dấu</a:t>
            </a:r>
            <a:r>
              <a:rPr lang="en-US" sz="2000" dirty="0">
                <a:latin typeface="Arial" pitchFamily="34" charset="0"/>
                <a:cs typeface="Arial" pitchFamily="34" charset="0"/>
              </a:rPr>
              <a:t> </a:t>
            </a:r>
            <a:r>
              <a:rPr lang="en-US" sz="2000" dirty="0" err="1">
                <a:latin typeface="Arial" pitchFamily="34" charset="0"/>
                <a:cs typeface="Arial" pitchFamily="34" charset="0"/>
              </a:rPr>
              <a:t>hiệu</a:t>
            </a:r>
            <a:r>
              <a:rPr lang="en-US" sz="2000" dirty="0">
                <a:latin typeface="Arial" pitchFamily="34" charset="0"/>
                <a:cs typeface="Arial" pitchFamily="34" charset="0"/>
              </a:rPr>
              <a:t> </a:t>
            </a:r>
            <a:r>
              <a:rPr lang="en-US" sz="2000" dirty="0" err="1">
                <a:latin typeface="Arial" pitchFamily="34" charset="0"/>
                <a:cs typeface="Arial" pitchFamily="34" charset="0"/>
              </a:rPr>
              <a:t>bình</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đang</a:t>
            </a:r>
            <a:r>
              <a:rPr lang="en-US" sz="2000" dirty="0">
                <a:latin typeface="Arial" pitchFamily="34" charset="0"/>
                <a:cs typeface="Arial" pitchFamily="34" charset="0"/>
              </a:rPr>
              <a:t> </a:t>
            </a:r>
            <a:r>
              <a:rPr lang="en-US" sz="2000" dirty="0" err="1">
                <a:latin typeface="Arial" pitchFamily="34" charset="0"/>
                <a:cs typeface="Arial" pitchFamily="34" charset="0"/>
              </a:rPr>
              <a:t>xây</a:t>
            </a:r>
            <a:r>
              <a:rPr lang="en-US" sz="2000" dirty="0">
                <a:latin typeface="Arial" pitchFamily="34" charset="0"/>
                <a:cs typeface="Arial" pitchFamily="34" charset="0"/>
              </a:rPr>
              <a:t> </a:t>
            </a:r>
            <a:r>
              <a:rPr lang="en-US" sz="2000" dirty="0" err="1">
                <a:latin typeface="Arial" pitchFamily="34" charset="0"/>
                <a:cs typeface="Arial" pitchFamily="34" charset="0"/>
              </a:rPr>
              <a:t>dựng</a:t>
            </a:r>
            <a:r>
              <a:rPr lang="en-US" sz="2000" dirty="0">
                <a:latin typeface="Arial" pitchFamily="34" charset="0"/>
                <a:cs typeface="Arial" pitchFamily="34" charset="0"/>
              </a:rPr>
              <a:t> </a:t>
            </a:r>
            <a:r>
              <a:rPr lang="en-US" sz="2000" dirty="0" err="1">
                <a:latin typeface="Arial" pitchFamily="34" charset="0"/>
                <a:cs typeface="Arial" pitchFamily="34" charset="0"/>
              </a:rPr>
              <a:t>lớp</a:t>
            </a:r>
            <a:r>
              <a:rPr lang="en-US" sz="2000" dirty="0">
                <a:latin typeface="Arial" pitchFamily="34" charset="0"/>
                <a:cs typeface="Arial" pitchFamily="34" charset="0"/>
              </a:rPr>
              <a:t> </a:t>
            </a:r>
            <a:r>
              <a:rPr lang="en-US" sz="2000" dirty="0" err="1">
                <a:latin typeface="Arial" pitchFamily="34" charset="0"/>
                <a:cs typeface="Arial" pitchFamily="34" charset="0"/>
              </a:rPr>
              <a:t>bảo</a:t>
            </a:r>
            <a:r>
              <a:rPr lang="en-US" sz="2000" dirty="0">
                <a:latin typeface="Arial" pitchFamily="34" charset="0"/>
                <a:cs typeface="Arial" pitchFamily="34" charset="0"/>
              </a:rPr>
              <a:t> </a:t>
            </a:r>
            <a:r>
              <a:rPr lang="en-US" sz="2000" dirty="0" err="1">
                <a:latin typeface="Arial" pitchFamily="34" charset="0"/>
                <a:cs typeface="Arial" pitchFamily="34" charset="0"/>
              </a:rPr>
              <a:t>vệ</a:t>
            </a:r>
            <a:r>
              <a:rPr lang="en-US" sz="2000" dirty="0">
                <a:latin typeface="Arial" pitchFamily="34" charset="0"/>
                <a:cs typeface="Arial" pitchFamily="34" charset="0"/>
              </a:rPr>
              <a:t>. </a:t>
            </a:r>
          </a:p>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tác</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phụ</a:t>
            </a:r>
            <a:r>
              <a:rPr lang="en-US" sz="2000" dirty="0">
                <a:latin typeface="Arial" pitchFamily="34" charset="0"/>
                <a:cs typeface="Arial" pitchFamily="34" charset="0"/>
              </a:rPr>
              <a:t> </a:t>
            </a:r>
            <a:r>
              <a:rPr lang="en-US" sz="2000" dirty="0" err="1">
                <a:latin typeface="Arial" pitchFamily="34" charset="0"/>
                <a:cs typeface="Arial" pitchFamily="34" charset="0"/>
              </a:rPr>
              <a:t>này</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ảnh</a:t>
            </a:r>
            <a:r>
              <a:rPr lang="en-US" sz="2000" dirty="0">
                <a:latin typeface="Arial" pitchFamily="34" charset="0"/>
                <a:cs typeface="Arial" pitchFamily="34" charset="0"/>
              </a:rPr>
              <a:t> </a:t>
            </a:r>
            <a:r>
              <a:rPr lang="en-US" sz="2000" dirty="0" err="1">
                <a:latin typeface="Arial" pitchFamily="34" charset="0"/>
                <a:cs typeface="Arial" pitchFamily="34" charset="0"/>
              </a:rPr>
              <a:t>hưởng</a:t>
            </a:r>
            <a:r>
              <a:rPr lang="en-US" sz="2000" dirty="0">
                <a:latin typeface="Arial" pitchFamily="34" charset="0"/>
                <a:cs typeface="Arial" pitchFamily="34" charset="0"/>
              </a:rPr>
              <a:t> </a:t>
            </a:r>
            <a:r>
              <a:rPr lang="en-US" sz="2000" dirty="0" err="1">
                <a:latin typeface="Arial" pitchFamily="34" charset="0"/>
                <a:cs typeface="Arial" pitchFamily="34" charset="0"/>
              </a:rPr>
              <a:t>đến</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hoạt</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hàng</a:t>
            </a:r>
            <a:r>
              <a:rPr lang="en-US" sz="2000" dirty="0">
                <a:latin typeface="Arial" pitchFamily="34" charset="0"/>
                <a:cs typeface="Arial" pitchFamily="34" charset="0"/>
              </a:rPr>
              <a:t> </a:t>
            </a:r>
            <a:r>
              <a:rPr lang="en-US" sz="2000" dirty="0" err="1">
                <a:latin typeface="Arial" pitchFamily="34" charset="0"/>
                <a:cs typeface="Arial" pitchFamily="34" charset="0"/>
              </a:rPr>
              <a:t>ngày</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nhưng</a:t>
            </a:r>
            <a:r>
              <a:rPr lang="en-US" sz="2000" dirty="0">
                <a:latin typeface="Arial" pitchFamily="34" charset="0"/>
                <a:cs typeface="Arial" pitchFamily="34" charset="0"/>
              </a:rPr>
              <a:t> </a:t>
            </a:r>
            <a:r>
              <a:rPr lang="en-US" sz="2000" dirty="0" err="1">
                <a:latin typeface="Arial" pitchFamily="34" charset="0"/>
                <a:cs typeface="Arial" pitchFamily="34" charset="0"/>
              </a:rPr>
              <a:t>chúng</a:t>
            </a:r>
            <a:r>
              <a:rPr lang="en-US" sz="2000" dirty="0">
                <a:latin typeface="Arial" pitchFamily="34" charset="0"/>
                <a:cs typeface="Arial" pitchFamily="34" charset="0"/>
              </a:rPr>
              <a:t> </a:t>
            </a:r>
            <a:r>
              <a:rPr lang="en-US" sz="2000" dirty="0" err="1">
                <a:latin typeface="Arial" pitchFamily="34" charset="0"/>
                <a:cs typeface="Arial" pitchFamily="34" charset="0"/>
              </a:rPr>
              <a:t>sẽ</a:t>
            </a:r>
            <a:r>
              <a:rPr lang="en-US" sz="2000" dirty="0">
                <a:latin typeface="Arial" pitchFamily="34" charset="0"/>
                <a:cs typeface="Arial" pitchFamily="34" charset="0"/>
              </a:rPr>
              <a:t> </a:t>
            </a:r>
            <a:r>
              <a:rPr lang="en-US" sz="2000" dirty="0" err="1">
                <a:latin typeface="Arial" pitchFamily="34" charset="0"/>
                <a:cs typeface="Arial" pitchFamily="34" charset="0"/>
              </a:rPr>
              <a:t>biến</a:t>
            </a:r>
            <a:r>
              <a:rPr lang="en-US" sz="2000" dirty="0">
                <a:latin typeface="Arial" pitchFamily="34" charset="0"/>
                <a:cs typeface="Arial" pitchFamily="34" charset="0"/>
              </a:rPr>
              <a:t> </a:t>
            </a:r>
            <a:r>
              <a:rPr lang="en-US" sz="2000" dirty="0" err="1">
                <a:latin typeface="Arial" pitchFamily="34" charset="0"/>
                <a:cs typeface="Arial" pitchFamily="34" charset="0"/>
              </a:rPr>
              <a:t>mất</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vài</a:t>
            </a:r>
            <a:r>
              <a:rPr lang="en-US" sz="2000" dirty="0">
                <a:latin typeface="Arial" pitchFamily="34" charset="0"/>
                <a:cs typeface="Arial" pitchFamily="34" charset="0"/>
              </a:rPr>
              <a:t> </a:t>
            </a:r>
            <a:r>
              <a:rPr lang="en-US" sz="2000" dirty="0" err="1">
                <a:latin typeface="Arial" pitchFamily="34" charset="0"/>
                <a:cs typeface="Arial" pitchFamily="34" charset="0"/>
              </a:rPr>
              <a:t>ngày</a:t>
            </a:r>
            <a:r>
              <a:rPr lang="en-US" sz="2000" dirty="0">
                <a:latin typeface="Arial" pitchFamily="34" charset="0"/>
                <a:cs typeface="Arial" pitchFamily="34" charset="0"/>
              </a:rPr>
              <a:t>. </a:t>
            </a:r>
          </a:p>
        </p:txBody>
      </p:sp>
      <p:sp>
        <p:nvSpPr>
          <p:cNvPr id="10" name="TextBox 9"/>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226668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1000"/>
                                        <p:tgtEl>
                                          <p:spTgt spid="5122"/>
                                        </p:tgtEl>
                                      </p:cBhvr>
                                    </p:animEffect>
                                    <p:anim calcmode="lin" valueType="num">
                                      <p:cBhvr>
                                        <p:cTn id="25" dur="1000" fill="hold"/>
                                        <p:tgtEl>
                                          <p:spTgt spid="5122"/>
                                        </p:tgtEl>
                                        <p:attrNameLst>
                                          <p:attrName>ppt_x</p:attrName>
                                        </p:attrNameLst>
                                      </p:cBhvr>
                                      <p:tavLst>
                                        <p:tav tm="0">
                                          <p:val>
                                            <p:strVal val="#ppt_x"/>
                                          </p:val>
                                        </p:tav>
                                        <p:tav tm="100000">
                                          <p:val>
                                            <p:strVal val="#ppt_x"/>
                                          </p:val>
                                        </p:tav>
                                      </p:tavLst>
                                    </p:anim>
                                    <p:anim calcmode="lin" valueType="num">
                                      <p:cBhvr>
                                        <p:cTn id="2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717342"/>
            <a:ext cx="5472608" cy="2862322"/>
          </a:xfrm>
          <a:prstGeom prst="rect">
            <a:avLst/>
          </a:prstGeom>
        </p:spPr>
        <p:txBody>
          <a:bodyPr wrap="square">
            <a:spAutoFit/>
          </a:bodyPr>
          <a:lstStyle/>
          <a:p>
            <a:pPr algn="just">
              <a:spcBef>
                <a:spcPts val="600"/>
              </a:spcBef>
              <a:spcAft>
                <a:spcPts val="600"/>
              </a:spcAft>
            </a:pPr>
            <a:r>
              <a:rPr lang="en-US" sz="2000" b="1" dirty="0" err="1">
                <a:latin typeface="Arial" pitchFamily="34" charset="0"/>
                <a:cs typeface="Arial" pitchFamily="34" charset="0"/>
              </a:rPr>
              <a:t>Sau</a:t>
            </a:r>
            <a:r>
              <a:rPr lang="en-US" sz="2000" b="1" dirty="0">
                <a:latin typeface="Arial" pitchFamily="34" charset="0"/>
                <a:cs typeface="Arial" pitchFamily="34" charset="0"/>
              </a:rPr>
              <a:t> </a:t>
            </a:r>
            <a:r>
              <a:rPr lang="en-US" sz="2000" b="1" dirty="0" err="1">
                <a:latin typeface="Arial" pitchFamily="34" charset="0"/>
                <a:cs typeface="Arial" pitchFamily="34" charset="0"/>
              </a:rPr>
              <a:t>khi</a:t>
            </a:r>
            <a:r>
              <a:rPr lang="en-US" sz="2000" b="1" dirty="0">
                <a:latin typeface="Arial" pitchFamily="34" charset="0"/>
                <a:cs typeface="Arial" pitchFamily="34" charset="0"/>
              </a:rPr>
              <a:t> </a:t>
            </a:r>
            <a:r>
              <a:rPr lang="en-US" sz="2000" b="1" dirty="0" err="1">
                <a:latin typeface="Arial" pitchFamily="34" charset="0"/>
                <a:cs typeface="Arial" pitchFamily="34" charset="0"/>
              </a:rPr>
              <a:t>tiêm</a:t>
            </a:r>
            <a:r>
              <a:rPr lang="en-US" sz="2000" b="1" dirty="0">
                <a:latin typeface="Arial" pitchFamily="34" charset="0"/>
                <a:cs typeface="Arial" pitchFamily="34" charset="0"/>
              </a:rPr>
              <a:t> </a:t>
            </a:r>
            <a:r>
              <a:rPr lang="en-US" sz="2000" b="1" dirty="0" err="1">
                <a:latin typeface="Arial" pitchFamily="34" charset="0"/>
                <a:cs typeface="Arial" pitchFamily="34" charset="0"/>
              </a:rPr>
              <a:t>vắc</a:t>
            </a:r>
            <a:r>
              <a:rPr lang="en-US" sz="2000" b="1" dirty="0">
                <a:latin typeface="Arial" pitchFamily="34" charset="0"/>
                <a:cs typeface="Arial" pitchFamily="34" charset="0"/>
              </a:rPr>
              <a:t> </a:t>
            </a:r>
            <a:r>
              <a:rPr lang="en-US" sz="2000" b="1" dirty="0" err="1">
                <a:latin typeface="Arial" pitchFamily="34" charset="0"/>
                <a:cs typeface="Arial" pitchFamily="34" charset="0"/>
              </a:rPr>
              <a:t>xin</a:t>
            </a:r>
            <a:r>
              <a:rPr lang="en-US" sz="2000" b="1" dirty="0">
                <a:latin typeface="Arial" pitchFamily="34" charset="0"/>
                <a:cs typeface="Arial" pitchFamily="34" charset="0"/>
              </a:rPr>
              <a:t>:</a:t>
            </a:r>
            <a:endParaRPr lang="en-US" sz="2000" dirty="0">
              <a:latin typeface="Arial" pitchFamily="34" charset="0"/>
              <a:cs typeface="Arial" pitchFamily="34" charset="0"/>
            </a:endParaRPr>
          </a:p>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 </a:t>
            </a:r>
            <a:r>
              <a:rPr lang="en-US" sz="2000" dirty="0" err="1">
                <a:latin typeface="Arial" pitchFamily="34" charset="0"/>
                <a:cs typeface="Arial" pitchFamily="34" charset="0"/>
              </a:rPr>
              <a:t>vắc</a:t>
            </a:r>
            <a:r>
              <a:rPr lang="en-US" sz="2000" dirty="0">
                <a:latin typeface="Arial" pitchFamily="34" charset="0"/>
                <a:cs typeface="Arial" pitchFamily="34" charset="0"/>
              </a:rPr>
              <a:t> </a:t>
            </a:r>
            <a:r>
              <a:rPr lang="en-US" sz="2000" dirty="0" err="1">
                <a:latin typeface="Arial" pitchFamily="34" charset="0"/>
                <a:cs typeface="Arial" pitchFamily="34" charset="0"/>
              </a:rPr>
              <a:t>xin</a:t>
            </a:r>
            <a:r>
              <a:rPr lang="en-US" sz="2000" dirty="0">
                <a:latin typeface="Arial" pitchFamily="34" charset="0"/>
                <a:cs typeface="Arial" pitchFamily="34" charset="0"/>
              </a:rPr>
              <a:t> </a:t>
            </a:r>
            <a:r>
              <a:rPr lang="en-US" sz="2000" dirty="0" err="1">
                <a:latin typeface="Arial" pitchFamily="34" charset="0"/>
                <a:cs typeface="Arial" pitchFamily="34" charset="0"/>
              </a:rPr>
              <a:t>phòng</a:t>
            </a:r>
            <a:r>
              <a:rPr lang="en-US" sz="2000" dirty="0">
                <a:latin typeface="Arial" pitchFamily="34" charset="0"/>
                <a:cs typeface="Arial" pitchFamily="34" charset="0"/>
              </a:rPr>
              <a:t> COVID-19, </a:t>
            </a:r>
            <a:r>
              <a:rPr lang="en-US" sz="2000" dirty="0" err="1">
                <a:latin typeface="Arial" pitchFamily="34" charset="0"/>
                <a:cs typeface="Arial" pitchFamily="34" charset="0"/>
              </a:rPr>
              <a:t>phụ</a:t>
            </a:r>
            <a:r>
              <a:rPr lang="en-US" sz="2000" dirty="0">
                <a:latin typeface="Arial" pitchFamily="34" charset="0"/>
                <a:cs typeface="Arial" pitchFamily="34" charset="0"/>
              </a:rPr>
              <a:t> </a:t>
            </a:r>
            <a:r>
              <a:rPr lang="en-US" sz="2000" dirty="0" err="1">
                <a:latin typeface="Arial" pitchFamily="34" charset="0"/>
                <a:cs typeface="Arial" pitchFamily="34" charset="0"/>
              </a:rPr>
              <a:t>huynh</a:t>
            </a:r>
            <a:r>
              <a:rPr lang="en-US" sz="2000" dirty="0">
                <a:latin typeface="Arial" pitchFamily="34" charset="0"/>
                <a:cs typeface="Arial" pitchFamily="34" charset="0"/>
              </a:rPr>
              <a:t> </a:t>
            </a:r>
            <a:r>
              <a:rPr lang="en-US" sz="2000" dirty="0" err="1">
                <a:latin typeface="Arial" pitchFamily="34" charset="0"/>
                <a:cs typeface="Arial" pitchFamily="34" charset="0"/>
              </a:rPr>
              <a:t>sẽ</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yêu</a:t>
            </a:r>
            <a:r>
              <a:rPr lang="en-US" sz="2000" dirty="0">
                <a:latin typeface="Arial" pitchFamily="34" charset="0"/>
                <a:cs typeface="Arial" pitchFamily="34" charset="0"/>
              </a:rPr>
              <a:t> </a:t>
            </a:r>
            <a:r>
              <a:rPr lang="en-US" sz="2000" dirty="0" err="1">
                <a:latin typeface="Arial" pitchFamily="34" charset="0"/>
                <a:cs typeface="Arial" pitchFamily="34" charset="0"/>
              </a:rPr>
              <a:t>cầu</a:t>
            </a:r>
            <a:r>
              <a:rPr lang="en-US" sz="2000" dirty="0">
                <a:latin typeface="Arial" pitchFamily="34" charset="0"/>
                <a:cs typeface="Arial" pitchFamily="34" charset="0"/>
              </a:rPr>
              <a:t> ở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15–30 </a:t>
            </a:r>
            <a:r>
              <a:rPr lang="en-US" sz="2000" dirty="0" err="1">
                <a:latin typeface="Arial" pitchFamily="34" charset="0"/>
                <a:cs typeface="Arial" pitchFamily="34" charset="0"/>
              </a:rPr>
              <a:t>phút</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quan</a:t>
            </a:r>
            <a:r>
              <a:rPr lang="en-US" sz="2000" dirty="0">
                <a:latin typeface="Arial" pitchFamily="34" charset="0"/>
                <a:cs typeface="Arial" pitchFamily="34" charset="0"/>
              </a:rPr>
              <a:t> </a:t>
            </a:r>
            <a:r>
              <a:rPr lang="en-US" sz="2000" dirty="0" err="1">
                <a:latin typeface="Arial" pitchFamily="34" charset="0"/>
                <a:cs typeface="Arial" pitchFamily="34" charset="0"/>
              </a:rPr>
              <a:t>sát</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bị</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dị</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nghiêm</a:t>
            </a:r>
            <a:r>
              <a:rPr lang="en-US" sz="2000" dirty="0">
                <a:latin typeface="Arial" pitchFamily="34" charset="0"/>
                <a:cs typeface="Arial" pitchFamily="34" charset="0"/>
              </a:rPr>
              <a:t> </a:t>
            </a:r>
            <a:r>
              <a:rPr lang="en-US" sz="2000" dirty="0" err="1">
                <a:latin typeface="Arial" pitchFamily="34" charset="0"/>
                <a:cs typeface="Arial" pitchFamily="34" charset="0"/>
              </a:rPr>
              <a:t>trọng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điều</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ngay</a:t>
            </a:r>
            <a:r>
              <a:rPr lang="en-US" sz="2000" dirty="0">
                <a:latin typeface="Arial" pitchFamily="34" charset="0"/>
                <a:cs typeface="Arial" pitchFamily="34" charset="0"/>
              </a:rPr>
              <a:t> </a:t>
            </a:r>
            <a:r>
              <a:rPr lang="en-US" sz="2000" dirty="0" err="1">
                <a:latin typeface="Arial" pitchFamily="34" charset="0"/>
                <a:cs typeface="Arial" pitchFamily="34" charset="0"/>
              </a:rPr>
              <a:t>lập</a:t>
            </a:r>
            <a:r>
              <a:rPr lang="en-US" sz="2000" dirty="0">
                <a:latin typeface="Arial" pitchFamily="34" charset="0"/>
                <a:cs typeface="Arial" pitchFamily="34" charset="0"/>
              </a:rPr>
              <a:t> </a:t>
            </a:r>
            <a:r>
              <a:rPr lang="en-US" sz="2000" dirty="0" err="1">
                <a:latin typeface="Arial" pitchFamily="34" charset="0"/>
                <a:cs typeface="Arial" pitchFamily="34" charset="0"/>
              </a:rPr>
              <a:t>tức</a:t>
            </a:r>
            <a:r>
              <a:rPr lang="en-US" sz="2000" dirty="0">
                <a:latin typeface="Arial" pitchFamily="34" charset="0"/>
                <a:cs typeface="Arial" pitchFamily="34" charset="0"/>
              </a:rPr>
              <a:t>.</a:t>
            </a:r>
          </a:p>
          <a:p>
            <a:pPr marL="342900" indent="-342900" algn="just">
              <a:spcBef>
                <a:spcPts val="600"/>
              </a:spcBef>
              <a:spcAft>
                <a:spcPts val="600"/>
              </a:spcAft>
              <a:buFont typeface="Wingdings" pitchFamily="2" charset="2"/>
              <a:buChar char="Ø"/>
            </a:pP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dõi</a:t>
            </a:r>
            <a:r>
              <a:rPr lang="en-US" sz="2000" dirty="0">
                <a:latin typeface="Arial" pitchFamily="34" charset="0"/>
                <a:cs typeface="Arial" pitchFamily="34" charset="0"/>
              </a:rPr>
              <a:t> </a:t>
            </a:r>
            <a:r>
              <a:rPr lang="en-US" sz="2000" dirty="0" err="1">
                <a:latin typeface="Arial" pitchFamily="34" charset="0"/>
                <a:cs typeface="Arial" pitchFamily="34" charset="0"/>
              </a:rPr>
              <a:t>sức</a:t>
            </a:r>
            <a:r>
              <a:rPr lang="en-US" sz="2000" dirty="0">
                <a:latin typeface="Arial" pitchFamily="34" charset="0"/>
                <a:cs typeface="Arial" pitchFamily="34" charset="0"/>
              </a:rPr>
              <a:t> </a:t>
            </a:r>
            <a:r>
              <a:rPr lang="en-US" sz="2000" dirty="0" err="1">
                <a:latin typeface="Arial" pitchFamily="34" charset="0"/>
                <a:cs typeface="Arial" pitchFamily="34" charset="0"/>
              </a:rPr>
              <a:t>khỏe</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vòng</a:t>
            </a:r>
            <a:r>
              <a:rPr lang="en-US" sz="2000" dirty="0">
                <a:latin typeface="Arial" pitchFamily="34" charset="0"/>
                <a:cs typeface="Arial" pitchFamily="34" charset="0"/>
              </a:rPr>
              <a:t> 3 </a:t>
            </a:r>
            <a:r>
              <a:rPr lang="en-US" sz="2000" dirty="0" err="1">
                <a:latin typeface="Arial" pitchFamily="34" charset="0"/>
                <a:cs typeface="Arial" pitchFamily="34" charset="0"/>
              </a:rPr>
              <a:t>tuần</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tiêm</a:t>
            </a:r>
            <a:r>
              <a:rPr lang="en-US" sz="2000" dirty="0">
                <a:latin typeface="Arial" pitchFamily="34" charset="0"/>
                <a:cs typeface="Arial" pitchFamily="34" charset="0"/>
              </a:rPr>
              <a:t>.</a:t>
            </a:r>
          </a:p>
        </p:txBody>
      </p:sp>
      <p:pic>
        <p:nvPicPr>
          <p:cNvPr id="5" name="Picture 3" descr="D:\0. Dịch nCoV\1. Truyen thong vacxin Covid\0. Tài liệu về Tiem chung\Áp phích TT\Lưu ý khi tiêm\6.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667" b="57956" l="1713" r="44928"/>
                    </a14:imgEffect>
                  </a14:imgLayer>
                </a14:imgProps>
              </a:ext>
              <a:ext uri="{28A0092B-C50C-407E-A947-70E740481C1C}">
                <a14:useLocalDpi xmlns:a14="http://schemas.microsoft.com/office/drawing/2010/main" val="0"/>
              </a:ext>
            </a:extLst>
          </a:blip>
          <a:srcRect t="21378" r="54089" b="42070"/>
          <a:stretch/>
        </p:blipFill>
        <p:spPr bwMode="auto">
          <a:xfrm>
            <a:off x="6444208" y="1240439"/>
            <a:ext cx="2124246" cy="2506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7524" y="6490633"/>
            <a:ext cx="8568952" cy="307777"/>
          </a:xfrm>
          <a:prstGeom prst="rect">
            <a:avLst/>
          </a:prstGeom>
        </p:spPr>
        <p:txBody>
          <a:bodyPr wrap="square">
            <a:spAutoFit/>
          </a:bodyPr>
          <a:lstStyle/>
          <a:p>
            <a:pPr algn="ctr">
              <a:spcBef>
                <a:spcPts val="200"/>
              </a:spcBef>
              <a:spcAft>
                <a:spcPts val="200"/>
              </a:spcAft>
            </a:pPr>
            <a:r>
              <a:rPr lang="en-US" sz="1400" i="1" dirty="0" err="1">
                <a:latin typeface="Arial" pitchFamily="34" charset="0"/>
                <a:cs typeface="Arial" pitchFamily="34" charset="0"/>
              </a:rPr>
              <a:t>Tiêm</a:t>
            </a:r>
            <a:r>
              <a:rPr lang="en-US" sz="1400" i="1" dirty="0">
                <a:latin typeface="Arial" pitchFamily="34" charset="0"/>
                <a:cs typeface="Arial" pitchFamily="34" charset="0"/>
              </a:rPr>
              <a:t> </a:t>
            </a:r>
            <a:r>
              <a:rPr lang="en-US" sz="1400" i="1" dirty="0" err="1">
                <a:latin typeface="Arial" pitchFamily="34" charset="0"/>
                <a:cs typeface="Arial" pitchFamily="34" charset="0"/>
              </a:rPr>
              <a:t>chủng</a:t>
            </a:r>
            <a:r>
              <a:rPr lang="en-US" sz="1400" i="1" dirty="0">
                <a:latin typeface="Arial" pitchFamily="34" charset="0"/>
                <a:cs typeface="Arial" pitchFamily="34" charset="0"/>
              </a:rPr>
              <a:t> </a:t>
            </a:r>
            <a:r>
              <a:rPr lang="en-US" sz="1400" i="1" dirty="0" err="1">
                <a:latin typeface="Arial" pitchFamily="34" charset="0"/>
                <a:cs typeface="Arial" pitchFamily="34" charset="0"/>
              </a:rPr>
              <a:t>vắc</a:t>
            </a:r>
            <a:r>
              <a:rPr lang="en-US" sz="1400" i="1" dirty="0">
                <a:latin typeface="Arial" pitchFamily="34" charset="0"/>
                <a:cs typeface="Arial" pitchFamily="34" charset="0"/>
              </a:rPr>
              <a:t> </a:t>
            </a:r>
            <a:r>
              <a:rPr lang="en-US" sz="1400" i="1" dirty="0" err="1">
                <a:latin typeface="Arial" pitchFamily="34" charset="0"/>
                <a:cs typeface="Arial" pitchFamily="34" charset="0"/>
              </a:rPr>
              <a:t>xin</a:t>
            </a:r>
            <a:r>
              <a:rPr lang="en-US" sz="1400" i="1" dirty="0">
                <a:latin typeface="Arial" pitchFamily="34" charset="0"/>
                <a:cs typeface="Arial" pitchFamily="34" charset="0"/>
              </a:rPr>
              <a:t> </a:t>
            </a:r>
            <a:r>
              <a:rPr lang="en-US" sz="1400" i="1" dirty="0" err="1">
                <a:latin typeface="Arial" pitchFamily="34" charset="0"/>
                <a:cs typeface="Arial" pitchFamily="34" charset="0"/>
              </a:rPr>
              <a:t>phòng</a:t>
            </a:r>
            <a:r>
              <a:rPr lang="en-US" sz="1400" i="1" dirty="0">
                <a:latin typeface="Arial" pitchFamily="34" charset="0"/>
                <a:cs typeface="Arial" pitchFamily="34" charset="0"/>
              </a:rPr>
              <a:t> COVID-19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quyền</a:t>
            </a:r>
            <a:r>
              <a:rPr lang="en-US" sz="1400" i="1" dirty="0">
                <a:latin typeface="Arial" pitchFamily="34" charset="0"/>
                <a:cs typeface="Arial" pitchFamily="34" charset="0"/>
              </a:rPr>
              <a:t> </a:t>
            </a:r>
            <a:r>
              <a:rPr lang="en-US" sz="1400" i="1" dirty="0" err="1">
                <a:latin typeface="Arial" pitchFamily="34" charset="0"/>
                <a:cs typeface="Arial" pitchFamily="34" charset="0"/>
              </a:rPr>
              <a:t>lợi</a:t>
            </a:r>
            <a:r>
              <a:rPr lang="en-US" sz="1400" i="1" dirty="0">
                <a:latin typeface="Arial" pitchFamily="34" charset="0"/>
                <a:cs typeface="Arial" pitchFamily="34" charset="0"/>
              </a:rPr>
              <a:t> </a:t>
            </a:r>
            <a:r>
              <a:rPr lang="en-US" sz="1400" i="1" dirty="0" err="1">
                <a:latin typeface="Arial" pitchFamily="34" charset="0"/>
                <a:cs typeface="Arial" pitchFamily="34" charset="0"/>
              </a:rPr>
              <a:t>đối</a:t>
            </a:r>
            <a:r>
              <a:rPr lang="en-US" sz="1400" i="1" dirty="0">
                <a:latin typeface="Arial" pitchFamily="34" charset="0"/>
                <a:cs typeface="Arial" pitchFamily="34" charset="0"/>
              </a:rPr>
              <a:t> </a:t>
            </a:r>
            <a:r>
              <a:rPr lang="en-US" sz="1400" i="1" dirty="0" err="1">
                <a:latin typeface="Arial" pitchFamily="34" charset="0"/>
                <a:cs typeface="Arial" pitchFamily="34" charset="0"/>
              </a:rPr>
              <a:t>với</a:t>
            </a:r>
            <a:r>
              <a:rPr lang="en-US" sz="1400" i="1" dirty="0">
                <a:latin typeface="Arial" pitchFamily="34" charset="0"/>
                <a:cs typeface="Arial" pitchFamily="34" charset="0"/>
              </a:rPr>
              <a:t> </a:t>
            </a:r>
            <a:r>
              <a:rPr lang="en-US" sz="1400" i="1" dirty="0" err="1">
                <a:latin typeface="Arial" pitchFamily="34" charset="0"/>
                <a:cs typeface="Arial" pitchFamily="34" charset="0"/>
              </a:rPr>
              <a:t>trẻ</a:t>
            </a:r>
            <a:r>
              <a:rPr lang="en-US" sz="1400" i="1" dirty="0">
                <a:latin typeface="Arial" pitchFamily="34" charset="0"/>
                <a:cs typeface="Arial" pitchFamily="34" charset="0"/>
              </a:rPr>
              <a:t> </a:t>
            </a:r>
            <a:r>
              <a:rPr lang="en-US" sz="1400" i="1" dirty="0" err="1">
                <a:latin typeface="Arial" pitchFamily="34" charset="0"/>
                <a:cs typeface="Arial" pitchFamily="34" charset="0"/>
              </a:rPr>
              <a:t>em</a:t>
            </a:r>
            <a:r>
              <a:rPr lang="en-US" sz="1400" i="1" dirty="0">
                <a:latin typeface="Arial" pitchFamily="34" charset="0"/>
                <a:cs typeface="Arial" pitchFamily="34" charset="0"/>
              </a:rPr>
              <a:t>, </a:t>
            </a:r>
            <a:r>
              <a:rPr lang="en-US" sz="1400" i="1" dirty="0" err="1">
                <a:latin typeface="Arial" pitchFamily="34" charset="0"/>
                <a:cs typeface="Arial" pitchFamily="34" charset="0"/>
              </a:rPr>
              <a:t>là</a:t>
            </a:r>
            <a:r>
              <a:rPr lang="en-US" sz="1400" i="1" dirty="0">
                <a:latin typeface="Arial" pitchFamily="34" charset="0"/>
                <a:cs typeface="Arial" pitchFamily="34" charset="0"/>
              </a:rPr>
              <a:t> </a:t>
            </a:r>
            <a:r>
              <a:rPr lang="en-US" sz="1400" i="1" dirty="0" err="1">
                <a:latin typeface="Arial" pitchFamily="34" charset="0"/>
                <a:cs typeface="Arial" pitchFamily="34" charset="0"/>
              </a:rPr>
              <a:t>trách</a:t>
            </a:r>
            <a:r>
              <a:rPr lang="en-US" sz="1400" i="1" dirty="0">
                <a:latin typeface="Arial" pitchFamily="34" charset="0"/>
                <a:cs typeface="Arial" pitchFamily="34" charset="0"/>
              </a:rPr>
              <a:t> </a:t>
            </a:r>
            <a:r>
              <a:rPr lang="en-US" sz="1400" i="1" dirty="0" err="1">
                <a:latin typeface="Arial" pitchFamily="34" charset="0"/>
                <a:cs typeface="Arial" pitchFamily="34" charset="0"/>
              </a:rPr>
              <a:t>nhiệm</a:t>
            </a:r>
            <a:r>
              <a:rPr lang="en-US" sz="1400" i="1" dirty="0">
                <a:latin typeface="Arial" pitchFamily="34" charset="0"/>
                <a:cs typeface="Arial" pitchFamily="34" charset="0"/>
              </a:rPr>
              <a:t> </a:t>
            </a:r>
            <a:r>
              <a:rPr lang="en-US" sz="1400" i="1" dirty="0" err="1">
                <a:latin typeface="Arial" pitchFamily="34" charset="0"/>
                <a:cs typeface="Arial" pitchFamily="34" charset="0"/>
              </a:rPr>
              <a:t>đối</a:t>
            </a:r>
            <a:r>
              <a:rPr lang="en-US" sz="1400" i="1" dirty="0">
                <a:latin typeface="Arial" pitchFamily="34" charset="0"/>
                <a:cs typeface="Arial" pitchFamily="34" charset="0"/>
              </a:rPr>
              <a:t> </a:t>
            </a:r>
            <a:r>
              <a:rPr lang="en-US" sz="1400" i="1" dirty="0" err="1">
                <a:latin typeface="Arial" pitchFamily="34" charset="0"/>
                <a:cs typeface="Arial" pitchFamily="34" charset="0"/>
              </a:rPr>
              <a:t>với</a:t>
            </a:r>
            <a:r>
              <a:rPr lang="en-US" sz="1400" i="1" dirty="0">
                <a:latin typeface="Arial" pitchFamily="34" charset="0"/>
                <a:cs typeface="Arial" pitchFamily="34" charset="0"/>
              </a:rPr>
              <a:t> </a:t>
            </a:r>
            <a:r>
              <a:rPr lang="en-US" sz="1400" i="1" dirty="0" err="1">
                <a:latin typeface="Arial" pitchFamily="34" charset="0"/>
                <a:cs typeface="Arial" pitchFamily="34" charset="0"/>
              </a:rPr>
              <a:t>cộng</a:t>
            </a:r>
            <a:r>
              <a:rPr lang="en-US" sz="1400" i="1" dirty="0">
                <a:latin typeface="Arial" pitchFamily="34" charset="0"/>
                <a:cs typeface="Arial" pitchFamily="34" charset="0"/>
              </a:rPr>
              <a:t> </a:t>
            </a:r>
            <a:r>
              <a:rPr lang="en-US" sz="1400" i="1" dirty="0" err="1">
                <a:latin typeface="Arial" pitchFamily="34" charset="0"/>
                <a:cs typeface="Arial" pitchFamily="34" charset="0"/>
              </a:rPr>
              <a:t>đồng</a:t>
            </a:r>
            <a:r>
              <a:rPr lang="en-US" sz="1400" i="1" dirty="0">
                <a:latin typeface="Arial" pitchFamily="34" charset="0"/>
                <a:cs typeface="Arial" pitchFamily="34" charset="0"/>
              </a:rPr>
              <a:t>! </a:t>
            </a:r>
          </a:p>
        </p:txBody>
      </p:sp>
      <p:sp>
        <p:nvSpPr>
          <p:cNvPr id="2" name="TextBox 1"/>
          <p:cNvSpPr txBox="1"/>
          <p:nvPr/>
        </p:nvSpPr>
        <p:spPr>
          <a:xfrm>
            <a:off x="557549" y="4077072"/>
            <a:ext cx="8028902" cy="1938992"/>
          </a:xfrm>
          <a:prstGeom prst="rect">
            <a:avLst/>
          </a:prstGeom>
          <a:noFill/>
        </p:spPr>
        <p:txBody>
          <a:bodyPr wrap="square" rtlCol="0">
            <a:spAutoFit/>
          </a:bodyPr>
          <a:lstStyle/>
          <a:p>
            <a:pPr algn="just"/>
            <a:r>
              <a:rPr lang="vi-VN" sz="2000" i="1" dirty="0"/>
              <a:t>Cơ thể trẻ tiêu thụ năng lượng rất lớn khiến bản thân dễ bị mệt sau khi tiêm vắc xin. Nếu thêm việc vận động mạnh, chạy nhảy quá mức thì cơ thể càng mệt hơn. Vì thế khi đưa trẻ đi tiêm vắc xin Covid-19 về, người nhà phải dặn dò, hạn chế hoạt động của trẻ để kiểm soát, phát hiện sớm các bất thường về tình trạng sức khỏe, đồng thời đảm bảo dinh dưỡng đầy đủ và lành mạnh</a:t>
            </a:r>
            <a:r>
              <a:rPr lang="en-US" sz="2000" i="1" dirty="0"/>
              <a:t>.</a:t>
            </a:r>
          </a:p>
        </p:txBody>
      </p:sp>
      <p:sp>
        <p:nvSpPr>
          <p:cNvPr id="9" name="TextBox 8"/>
          <p:cNvSpPr txBox="1"/>
          <p:nvPr/>
        </p:nvSpPr>
        <p:spPr>
          <a:xfrm>
            <a:off x="395536" y="268088"/>
            <a:ext cx="8346964" cy="400110"/>
          </a:xfrm>
          <a:prstGeom prst="rect">
            <a:avLst/>
          </a:prstGeom>
          <a:noFill/>
        </p:spPr>
        <p:txBody>
          <a:bodyPr wrap="square" rtlCol="0">
            <a:spAutoFit/>
          </a:bodyPr>
          <a:lstStyle/>
          <a:p>
            <a:pPr algn="ctr"/>
            <a:r>
              <a:rPr lang="en-US" sz="2000" b="1" dirty="0" err="1">
                <a:solidFill>
                  <a:srgbClr val="0066FF"/>
                </a:solidFill>
                <a:latin typeface="Times New Roman" pitchFamily="18" charset="0"/>
                <a:cs typeface="Times New Roman" pitchFamily="18" charset="0"/>
              </a:rPr>
              <a:t>Thông</a:t>
            </a:r>
            <a:r>
              <a:rPr lang="en-US" sz="2000" b="1" dirty="0">
                <a:solidFill>
                  <a:srgbClr val="0066FF"/>
                </a:solidFill>
                <a:latin typeface="Times New Roman" pitchFamily="18" charset="0"/>
                <a:cs typeface="Times New Roman" pitchFamily="18" charset="0"/>
              </a:rPr>
              <a:t> tin </a:t>
            </a:r>
            <a:r>
              <a:rPr lang="en-US" sz="2000" b="1" dirty="0" err="1">
                <a:solidFill>
                  <a:srgbClr val="0066FF"/>
                </a:solidFill>
                <a:latin typeface="Times New Roman" pitchFamily="18" charset="0"/>
                <a:cs typeface="Times New Roman" pitchFamily="18" charset="0"/>
              </a:rPr>
              <a:t>cần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biết</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về</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tiêm</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vắc</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xin</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phòng</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Covid</a:t>
            </a:r>
            <a:r>
              <a:rPr lang="en-US" sz="2000" b="1" dirty="0">
                <a:solidFill>
                  <a:srgbClr val="0066FF"/>
                </a:solidFill>
                <a:latin typeface="Times New Roman" pitchFamily="18" charset="0"/>
                <a:cs typeface="Times New Roman" pitchFamily="18" charset="0"/>
              </a:rPr>
              <a:t>- 19 </a:t>
            </a:r>
            <a:r>
              <a:rPr lang="en-US" sz="2000" b="1" dirty="0" err="1">
                <a:solidFill>
                  <a:srgbClr val="0066FF"/>
                </a:solidFill>
                <a:latin typeface="Times New Roman" pitchFamily="18" charset="0"/>
                <a:cs typeface="Times New Roman" pitchFamily="18" charset="0"/>
              </a:rPr>
              <a:t>cho</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trẻ</a:t>
            </a:r>
            <a:r>
              <a:rPr lang="en-US" sz="2000" b="1" dirty="0">
                <a:solidFill>
                  <a:srgbClr val="0066FF"/>
                </a:solidFill>
                <a:latin typeface="Times New Roman" pitchFamily="18" charset="0"/>
                <a:cs typeface="Times New Roman" pitchFamily="18" charset="0"/>
              </a:rPr>
              <a:t> </a:t>
            </a:r>
            <a:r>
              <a:rPr lang="en-US" sz="2000" b="1" dirty="0" err="1">
                <a:solidFill>
                  <a:srgbClr val="0066FF"/>
                </a:solidFill>
                <a:latin typeface="Times New Roman" pitchFamily="18" charset="0"/>
                <a:cs typeface="Times New Roman" pitchFamily="18" charset="0"/>
              </a:rPr>
              <a:t>em</a:t>
            </a:r>
            <a:endParaRPr lang="en-US" sz="2000"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576538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1602</Words>
  <Application>Microsoft Office PowerPoint</Application>
  <PresentationFormat>On-screen Show (4:3)</PresentationFormat>
  <Paragraphs>74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Yen Nguyen</cp:lastModifiedBy>
  <cp:revision>18</cp:revision>
  <dcterms:created xsi:type="dcterms:W3CDTF">2021-10-31T04:59:48Z</dcterms:created>
  <dcterms:modified xsi:type="dcterms:W3CDTF">2021-11-01T01:10:56Z</dcterms:modified>
</cp:coreProperties>
</file>